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8288000" cy="10287000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Cormorant Garamond Bold" panose="020B0604020202020204" charset="-52"/>
      <p:regular r:id="rId14"/>
    </p:embeddedFont>
    <p:embeddedFont>
      <p:font typeface="Cormorant Garamond Bold Italics" panose="020B0604020202020204" charset="-52"/>
      <p:regular r:id="rId15"/>
    </p:embeddedFont>
    <p:embeddedFont>
      <p:font typeface="Cormorant Garamond Medium" panose="020B0604020202020204" charset="-52"/>
      <p:regular r:id="rId16"/>
    </p:embeddedFont>
    <p:embeddedFont>
      <p:font typeface="Cormorant Garamond Semi-Bold" panose="020B0604020202020204" charset="-52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59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0612" r="-15367" b="-694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2072514" y="-209100"/>
            <a:ext cx="9525" cy="10496100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4" name="AutoShape 4"/>
          <p:cNvSpPr/>
          <p:nvPr/>
        </p:nvSpPr>
        <p:spPr>
          <a:xfrm rot="5400000">
            <a:off x="9286932" y="-1083077"/>
            <a:ext cx="9525" cy="18583389"/>
          </a:xfrm>
          <a:prstGeom prst="rect">
            <a:avLst/>
          </a:prstGeom>
          <a:solidFill>
            <a:srgbClr val="000000"/>
          </a:solidFill>
        </p:spPr>
      </p:sp>
      <p:grpSp>
        <p:nvGrpSpPr>
          <p:cNvPr id="5" name="Group 5"/>
          <p:cNvGrpSpPr/>
          <p:nvPr/>
        </p:nvGrpSpPr>
        <p:grpSpPr>
          <a:xfrm>
            <a:off x="16329560" y="8984932"/>
            <a:ext cx="783261" cy="153882"/>
            <a:chOff x="0" y="0"/>
            <a:chExt cx="2184939" cy="429260"/>
          </a:xfrm>
        </p:grpSpPr>
        <p:sp>
          <p:nvSpPr>
            <p:cNvPr id="6" name="Freeform 6"/>
            <p:cNvSpPr/>
            <p:nvPr/>
          </p:nvSpPr>
          <p:spPr>
            <a:xfrm>
              <a:off x="0" y="-5080"/>
              <a:ext cx="2184939" cy="434340"/>
            </a:xfrm>
            <a:custGeom>
              <a:avLst/>
              <a:gdLst/>
              <a:ahLst/>
              <a:cxnLst/>
              <a:rect l="l" t="t" r="r" b="b"/>
              <a:pathLst>
                <a:path w="2184939" h="434340">
                  <a:moveTo>
                    <a:pt x="2167159" y="187960"/>
                  </a:moveTo>
                  <a:lnTo>
                    <a:pt x="1905539" y="11430"/>
                  </a:lnTo>
                  <a:cubicBezTo>
                    <a:pt x="1887759" y="0"/>
                    <a:pt x="1864899" y="3810"/>
                    <a:pt x="1852199" y="21590"/>
                  </a:cubicBezTo>
                  <a:cubicBezTo>
                    <a:pt x="1840769" y="39370"/>
                    <a:pt x="1844579" y="62230"/>
                    <a:pt x="1862359" y="74930"/>
                  </a:cubicBezTo>
                  <a:lnTo>
                    <a:pt x="2021109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2021109" y="257810"/>
                  </a:lnTo>
                  <a:lnTo>
                    <a:pt x="1862359" y="364490"/>
                  </a:lnTo>
                  <a:cubicBezTo>
                    <a:pt x="1844579" y="375920"/>
                    <a:pt x="1840769" y="400050"/>
                    <a:pt x="1852200" y="417830"/>
                  </a:cubicBezTo>
                  <a:cubicBezTo>
                    <a:pt x="1859819" y="429260"/>
                    <a:pt x="1871250" y="434340"/>
                    <a:pt x="1883950" y="434340"/>
                  </a:cubicBezTo>
                  <a:cubicBezTo>
                    <a:pt x="1891569" y="434340"/>
                    <a:pt x="1899189" y="431800"/>
                    <a:pt x="1905539" y="427990"/>
                  </a:cubicBezTo>
                  <a:lnTo>
                    <a:pt x="2168429" y="251460"/>
                  </a:lnTo>
                  <a:cubicBezTo>
                    <a:pt x="2178589" y="243840"/>
                    <a:pt x="2184939" y="232410"/>
                    <a:pt x="2184939" y="219710"/>
                  </a:cubicBezTo>
                  <a:cubicBezTo>
                    <a:pt x="2184939" y="207010"/>
                    <a:pt x="2178589" y="195580"/>
                    <a:pt x="2167159" y="18796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2448401" y="1200150"/>
            <a:ext cx="11713516" cy="58409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66"/>
              </a:lnSpc>
            </a:pPr>
            <a:r>
              <a:rPr lang="en-US" sz="9166" b="1">
                <a:solidFill>
                  <a:srgbClr val="000000"/>
                </a:solidFill>
                <a:latin typeface="Cormorant Garamond Semi-Bold"/>
                <a:ea typeface="Cormorant Garamond Semi-Bold"/>
                <a:cs typeface="Cormorant Garamond Semi-Bold"/>
                <a:sym typeface="Cormorant Garamond Semi-Bold"/>
              </a:rPr>
              <a:t>Инновационные подходы в управлении школой: опыт, результаты, перспективы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70047" y="873442"/>
            <a:ext cx="581484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500" b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1.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973901" y="8325803"/>
            <a:ext cx="11713516" cy="1251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 b="1" i="1">
                <a:solidFill>
                  <a:srgbClr val="000000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Директор КГУ “Школа-лицей имени Насыра Смагулова” </a:t>
            </a:r>
          </a:p>
          <a:p>
            <a:pPr algn="l">
              <a:lnSpc>
                <a:spcPts val="5040"/>
              </a:lnSpc>
            </a:pPr>
            <a:r>
              <a:rPr lang="en-US" sz="3600" b="1" i="1">
                <a:solidFill>
                  <a:srgbClr val="000000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Икласова С.Т.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909" b="-135705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2072514" y="-209100"/>
            <a:ext cx="9525" cy="10496100"/>
          </a:xfrm>
          <a:prstGeom prst="rect">
            <a:avLst/>
          </a:prstGeom>
          <a:solidFill>
            <a:srgbClr val="000000"/>
          </a:solidFill>
        </p:spPr>
      </p:sp>
      <p:grpSp>
        <p:nvGrpSpPr>
          <p:cNvPr id="4" name="Group 4"/>
          <p:cNvGrpSpPr/>
          <p:nvPr/>
        </p:nvGrpSpPr>
        <p:grpSpPr>
          <a:xfrm>
            <a:off x="637070" y="8984932"/>
            <a:ext cx="783261" cy="153882"/>
            <a:chOff x="0" y="0"/>
            <a:chExt cx="2184939" cy="429260"/>
          </a:xfrm>
        </p:grpSpPr>
        <p:sp>
          <p:nvSpPr>
            <p:cNvPr id="5" name="Freeform 5"/>
            <p:cNvSpPr/>
            <p:nvPr/>
          </p:nvSpPr>
          <p:spPr>
            <a:xfrm>
              <a:off x="0" y="-5080"/>
              <a:ext cx="2184939" cy="434340"/>
            </a:xfrm>
            <a:custGeom>
              <a:avLst/>
              <a:gdLst/>
              <a:ahLst/>
              <a:cxnLst/>
              <a:rect l="l" t="t" r="r" b="b"/>
              <a:pathLst>
                <a:path w="2184939" h="434340">
                  <a:moveTo>
                    <a:pt x="2167159" y="187960"/>
                  </a:moveTo>
                  <a:lnTo>
                    <a:pt x="1905539" y="11430"/>
                  </a:lnTo>
                  <a:cubicBezTo>
                    <a:pt x="1887759" y="0"/>
                    <a:pt x="1864899" y="3810"/>
                    <a:pt x="1852199" y="21590"/>
                  </a:cubicBezTo>
                  <a:cubicBezTo>
                    <a:pt x="1840769" y="39370"/>
                    <a:pt x="1844579" y="62230"/>
                    <a:pt x="1862359" y="74930"/>
                  </a:cubicBezTo>
                  <a:lnTo>
                    <a:pt x="2021109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2021109" y="257810"/>
                  </a:lnTo>
                  <a:lnTo>
                    <a:pt x="1862359" y="364490"/>
                  </a:lnTo>
                  <a:cubicBezTo>
                    <a:pt x="1844579" y="375920"/>
                    <a:pt x="1840769" y="400050"/>
                    <a:pt x="1852200" y="417830"/>
                  </a:cubicBezTo>
                  <a:cubicBezTo>
                    <a:pt x="1859819" y="429260"/>
                    <a:pt x="1871250" y="434340"/>
                    <a:pt x="1883950" y="434340"/>
                  </a:cubicBezTo>
                  <a:cubicBezTo>
                    <a:pt x="1891569" y="434340"/>
                    <a:pt x="1899189" y="431800"/>
                    <a:pt x="1905539" y="427990"/>
                  </a:cubicBezTo>
                  <a:lnTo>
                    <a:pt x="2168429" y="251460"/>
                  </a:lnTo>
                  <a:cubicBezTo>
                    <a:pt x="2178589" y="243840"/>
                    <a:pt x="2184939" y="232410"/>
                    <a:pt x="2184939" y="219710"/>
                  </a:cubicBezTo>
                  <a:cubicBezTo>
                    <a:pt x="2184939" y="207010"/>
                    <a:pt x="2178589" y="195580"/>
                    <a:pt x="2167159" y="18796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6" name="AutoShape 6"/>
          <p:cNvSpPr/>
          <p:nvPr/>
        </p:nvSpPr>
        <p:spPr>
          <a:xfrm rot="-5400000">
            <a:off x="10185019" y="-2201959"/>
            <a:ext cx="9525" cy="16215486"/>
          </a:xfrm>
          <a:prstGeom prst="rect">
            <a:avLst/>
          </a:prstGeom>
          <a:solidFill>
            <a:srgbClr val="000000"/>
          </a:solidFill>
        </p:spPr>
      </p:sp>
      <p:grpSp>
        <p:nvGrpSpPr>
          <p:cNvPr id="7" name="Group 7"/>
          <p:cNvGrpSpPr/>
          <p:nvPr/>
        </p:nvGrpSpPr>
        <p:grpSpPr>
          <a:xfrm>
            <a:off x="6221781" y="6022016"/>
            <a:ext cx="4068765" cy="4068765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20422" r="-20422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12982863" y="6022016"/>
            <a:ext cx="4068765" cy="4068765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25046" r="-25046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13190535" y="735083"/>
            <a:ext cx="4068765" cy="4068765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33333" r="-33333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2271209" y="0"/>
            <a:ext cx="8586367" cy="5538931"/>
            <a:chOff x="0" y="0"/>
            <a:chExt cx="11448489" cy="7385242"/>
          </a:xfrm>
        </p:grpSpPr>
        <p:sp>
          <p:nvSpPr>
            <p:cNvPr id="14" name="TextBox 14"/>
            <p:cNvSpPr txBox="1"/>
            <p:nvPr/>
          </p:nvSpPr>
          <p:spPr>
            <a:xfrm>
              <a:off x="0" y="104775"/>
              <a:ext cx="11448489" cy="9443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197"/>
                </a:lnSpc>
              </a:pPr>
              <a:r>
                <a:rPr lang="en-US" sz="5197" b="1">
                  <a:solidFill>
                    <a:srgbClr val="000000"/>
                  </a:solidFill>
                  <a:latin typeface="Cormorant Garamond Semi-Bold"/>
                  <a:ea typeface="Cormorant Garamond Semi-Bold"/>
                  <a:cs typeface="Cormorant Garamond Semi-Bold"/>
                  <a:sym typeface="Cormorant Garamond Semi-Bold"/>
                </a:rPr>
                <a:t>Актуальность темы: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2210694"/>
              <a:ext cx="11448489" cy="51106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068"/>
                </a:lnSpc>
              </a:pPr>
              <a:r>
                <a:rPr lang="en-US" sz="2557" b="1">
                  <a:solidFill>
                    <a:srgbClr val="000000"/>
                  </a:solidFill>
                  <a:latin typeface="Cormorant Garamond Medium"/>
                  <a:ea typeface="Cormorant Garamond Medium"/>
                  <a:cs typeface="Cormorant Garamond Medium"/>
                  <a:sym typeface="Cormorant Garamond Medium"/>
                </a:rPr>
                <a:t>Перед современной школой сейчас стоят совершенно новые педагогические задачи, которые тесно переплетаются с реалиями и требованиями времени. Стандарты образования, новые технологии, внедрение искусственного интеллекта, активность социальных сетей, запросы общества – это наша с вами реальность, но для нас, педагогов, на первом месте – обучение и воспитание всесторонне развитой личности. Чтобы занять свою достойную нишу в системеобразования района, области,республики в целом, школа должна искать новые пути развития и инновационные подходы в управлении. 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870047" y="843915"/>
            <a:ext cx="581484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b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2.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52" b="-151562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2072514" y="-209100"/>
            <a:ext cx="9525" cy="10496100"/>
          </a:xfrm>
          <a:prstGeom prst="rect">
            <a:avLst/>
          </a:prstGeom>
          <a:solidFill>
            <a:srgbClr val="000000"/>
          </a:solidFill>
        </p:spPr>
      </p:sp>
      <p:grpSp>
        <p:nvGrpSpPr>
          <p:cNvPr id="4" name="Group 4"/>
          <p:cNvGrpSpPr/>
          <p:nvPr/>
        </p:nvGrpSpPr>
        <p:grpSpPr>
          <a:xfrm>
            <a:off x="631436" y="8984932"/>
            <a:ext cx="783261" cy="153882"/>
            <a:chOff x="0" y="0"/>
            <a:chExt cx="2184939" cy="429260"/>
          </a:xfrm>
        </p:grpSpPr>
        <p:sp>
          <p:nvSpPr>
            <p:cNvPr id="5" name="Freeform 5"/>
            <p:cNvSpPr/>
            <p:nvPr/>
          </p:nvSpPr>
          <p:spPr>
            <a:xfrm>
              <a:off x="0" y="-5080"/>
              <a:ext cx="2184939" cy="434340"/>
            </a:xfrm>
            <a:custGeom>
              <a:avLst/>
              <a:gdLst/>
              <a:ahLst/>
              <a:cxnLst/>
              <a:rect l="l" t="t" r="r" b="b"/>
              <a:pathLst>
                <a:path w="2184939" h="434340">
                  <a:moveTo>
                    <a:pt x="2167159" y="187960"/>
                  </a:moveTo>
                  <a:lnTo>
                    <a:pt x="1905539" y="11430"/>
                  </a:lnTo>
                  <a:cubicBezTo>
                    <a:pt x="1887759" y="0"/>
                    <a:pt x="1864899" y="3810"/>
                    <a:pt x="1852199" y="21590"/>
                  </a:cubicBezTo>
                  <a:cubicBezTo>
                    <a:pt x="1840769" y="39370"/>
                    <a:pt x="1844579" y="62230"/>
                    <a:pt x="1862359" y="74930"/>
                  </a:cubicBezTo>
                  <a:lnTo>
                    <a:pt x="2021109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2021109" y="257810"/>
                  </a:lnTo>
                  <a:lnTo>
                    <a:pt x="1862359" y="364490"/>
                  </a:lnTo>
                  <a:cubicBezTo>
                    <a:pt x="1844579" y="375920"/>
                    <a:pt x="1840769" y="400050"/>
                    <a:pt x="1852200" y="417830"/>
                  </a:cubicBezTo>
                  <a:cubicBezTo>
                    <a:pt x="1859819" y="429260"/>
                    <a:pt x="1871250" y="434340"/>
                    <a:pt x="1883950" y="434340"/>
                  </a:cubicBezTo>
                  <a:cubicBezTo>
                    <a:pt x="1891569" y="434340"/>
                    <a:pt x="1899189" y="431800"/>
                    <a:pt x="1905539" y="427990"/>
                  </a:cubicBezTo>
                  <a:lnTo>
                    <a:pt x="2168429" y="251460"/>
                  </a:lnTo>
                  <a:cubicBezTo>
                    <a:pt x="2178589" y="243840"/>
                    <a:pt x="2184939" y="232410"/>
                    <a:pt x="2184939" y="219710"/>
                  </a:cubicBezTo>
                  <a:cubicBezTo>
                    <a:pt x="2184939" y="207010"/>
                    <a:pt x="2178589" y="195580"/>
                    <a:pt x="2167159" y="18796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864414" y="843915"/>
            <a:ext cx="581484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b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3.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895940" y="962025"/>
            <a:ext cx="4135975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25"/>
              </a:lnSpc>
            </a:pPr>
            <a:r>
              <a:rPr lang="en-US" sz="3375" b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Мектеп контингенті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994538" y="872490"/>
            <a:ext cx="4135975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25"/>
              </a:lnSpc>
            </a:pPr>
            <a:r>
              <a:rPr lang="en-US" sz="3375" b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Сапалық құрамы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6886" y="1437898"/>
            <a:ext cx="7821659" cy="7411204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7368140" y="8490373"/>
            <a:ext cx="4135975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25"/>
              </a:lnSpc>
            </a:pPr>
            <a:r>
              <a:rPr lang="en-US" sz="3375" b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Білім сапасы - 73 %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2255" y="922248"/>
            <a:ext cx="9708566" cy="805365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0612" r="-15367" b="-694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2072514" y="-209100"/>
            <a:ext cx="9525" cy="10496100"/>
          </a:xfrm>
          <a:prstGeom prst="rect">
            <a:avLst/>
          </a:prstGeom>
          <a:solidFill>
            <a:srgbClr val="000000"/>
          </a:solidFill>
        </p:spPr>
      </p:sp>
      <p:grpSp>
        <p:nvGrpSpPr>
          <p:cNvPr id="4" name="Group 4"/>
          <p:cNvGrpSpPr/>
          <p:nvPr/>
        </p:nvGrpSpPr>
        <p:grpSpPr>
          <a:xfrm>
            <a:off x="637070" y="8984932"/>
            <a:ext cx="783261" cy="153882"/>
            <a:chOff x="0" y="0"/>
            <a:chExt cx="2184939" cy="429260"/>
          </a:xfrm>
        </p:grpSpPr>
        <p:sp>
          <p:nvSpPr>
            <p:cNvPr id="5" name="Freeform 5"/>
            <p:cNvSpPr/>
            <p:nvPr/>
          </p:nvSpPr>
          <p:spPr>
            <a:xfrm>
              <a:off x="0" y="-5080"/>
              <a:ext cx="2184939" cy="434340"/>
            </a:xfrm>
            <a:custGeom>
              <a:avLst/>
              <a:gdLst/>
              <a:ahLst/>
              <a:cxnLst/>
              <a:rect l="l" t="t" r="r" b="b"/>
              <a:pathLst>
                <a:path w="2184939" h="434340">
                  <a:moveTo>
                    <a:pt x="2167159" y="187960"/>
                  </a:moveTo>
                  <a:lnTo>
                    <a:pt x="1905539" y="11430"/>
                  </a:lnTo>
                  <a:cubicBezTo>
                    <a:pt x="1887759" y="0"/>
                    <a:pt x="1864899" y="3810"/>
                    <a:pt x="1852199" y="21590"/>
                  </a:cubicBezTo>
                  <a:cubicBezTo>
                    <a:pt x="1840769" y="39370"/>
                    <a:pt x="1844579" y="62230"/>
                    <a:pt x="1862359" y="74930"/>
                  </a:cubicBezTo>
                  <a:lnTo>
                    <a:pt x="2021109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2021109" y="257810"/>
                  </a:lnTo>
                  <a:lnTo>
                    <a:pt x="1862359" y="364490"/>
                  </a:lnTo>
                  <a:cubicBezTo>
                    <a:pt x="1844579" y="375920"/>
                    <a:pt x="1840769" y="400050"/>
                    <a:pt x="1852200" y="417830"/>
                  </a:cubicBezTo>
                  <a:cubicBezTo>
                    <a:pt x="1859819" y="429260"/>
                    <a:pt x="1871250" y="434340"/>
                    <a:pt x="1883950" y="434340"/>
                  </a:cubicBezTo>
                  <a:cubicBezTo>
                    <a:pt x="1891569" y="434340"/>
                    <a:pt x="1899189" y="431800"/>
                    <a:pt x="1905539" y="427990"/>
                  </a:cubicBezTo>
                  <a:lnTo>
                    <a:pt x="2168429" y="251460"/>
                  </a:lnTo>
                  <a:cubicBezTo>
                    <a:pt x="2178589" y="243840"/>
                    <a:pt x="2184939" y="232410"/>
                    <a:pt x="2184939" y="219710"/>
                  </a:cubicBezTo>
                  <a:cubicBezTo>
                    <a:pt x="2184939" y="207010"/>
                    <a:pt x="2178589" y="195580"/>
                    <a:pt x="2167159" y="18796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6" name="AutoShape 6"/>
          <p:cNvSpPr/>
          <p:nvPr/>
        </p:nvSpPr>
        <p:spPr>
          <a:xfrm rot="-5400000">
            <a:off x="10185019" y="539219"/>
            <a:ext cx="9525" cy="16215486"/>
          </a:xfrm>
          <a:prstGeom prst="rect">
            <a:avLst/>
          </a:prstGeom>
          <a:solidFill>
            <a:srgbClr val="000000"/>
          </a:solidFill>
        </p:spPr>
      </p:sp>
      <p:grpSp>
        <p:nvGrpSpPr>
          <p:cNvPr id="7" name="Group 7"/>
          <p:cNvGrpSpPr/>
          <p:nvPr/>
        </p:nvGrpSpPr>
        <p:grpSpPr>
          <a:xfrm>
            <a:off x="2667148" y="347097"/>
            <a:ext cx="3558400" cy="3558400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3"/>
              <a:stretch>
                <a:fillRect t="-16747" b="-16747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8167838" y="309245"/>
            <a:ext cx="8541817" cy="719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50"/>
              </a:lnSpc>
            </a:pPr>
            <a:r>
              <a:rPr lang="en-US" sz="5450" b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Опыт лицея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779157" y="8286246"/>
            <a:ext cx="6066810" cy="355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0"/>
              </a:lnSpc>
            </a:pPr>
            <a:endParaRPr/>
          </a:p>
        </p:txBody>
      </p:sp>
      <p:sp>
        <p:nvSpPr>
          <p:cNvPr id="11" name="TextBox 11"/>
          <p:cNvSpPr txBox="1"/>
          <p:nvPr/>
        </p:nvSpPr>
        <p:spPr>
          <a:xfrm>
            <a:off x="6473369" y="1101653"/>
            <a:ext cx="10470951" cy="7386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07565" lvl="1" indent="-403783" algn="l">
              <a:lnSpc>
                <a:spcPts val="4488"/>
              </a:lnSpc>
              <a:buAutoNum type="arabicPeriod"/>
            </a:pPr>
            <a:r>
              <a:rPr lang="en-US" sz="3740" b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Работа с молодыми педагогами (школа наставничества)</a:t>
            </a:r>
          </a:p>
          <a:p>
            <a:pPr marL="807565" lvl="1" indent="-403783" algn="l">
              <a:lnSpc>
                <a:spcPts val="4488"/>
              </a:lnSpc>
              <a:buAutoNum type="arabicPeriod"/>
            </a:pPr>
            <a:r>
              <a:rPr lang="en-US" sz="3740" b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Семинар для молодых педагогов «Білімді жастар -жарқын болашақ»</a:t>
            </a:r>
          </a:p>
          <a:p>
            <a:pPr marL="807565" lvl="1" indent="-403783" algn="l">
              <a:lnSpc>
                <a:spcPts val="4488"/>
              </a:lnSpc>
              <a:buAutoNum type="arabicPeriod"/>
            </a:pPr>
            <a:r>
              <a:rPr lang="en-US" sz="3740" b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Пилотный проект Союза молодых педагогов Акмолинской области</a:t>
            </a:r>
          </a:p>
          <a:p>
            <a:pPr marL="807565" lvl="1" indent="-403783" algn="l">
              <a:lnSpc>
                <a:spcPts val="4488"/>
              </a:lnSpc>
              <a:buAutoNum type="arabicPeriod"/>
            </a:pPr>
            <a:r>
              <a:rPr lang="en-US" sz="3740" b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Районный конкурс конкурс бизнес – идей</a:t>
            </a:r>
          </a:p>
          <a:p>
            <a:pPr marL="807565" lvl="1" indent="-403783" algn="l">
              <a:lnSpc>
                <a:spcPts val="4488"/>
              </a:lnSpc>
              <a:buAutoNum type="arabicPeriod"/>
            </a:pPr>
            <a:r>
              <a:rPr lang="en-US" sz="3740" b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Внедрение искусственного интеллекта в процесс обучения</a:t>
            </a:r>
          </a:p>
          <a:p>
            <a:pPr marL="807565" lvl="1" indent="-403783" algn="l">
              <a:lnSpc>
                <a:spcPts val="4488"/>
              </a:lnSpc>
              <a:buAutoNum type="arabicPeriod"/>
            </a:pPr>
            <a:r>
              <a:rPr lang="en-US" sz="3740" b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Обновление материальной базы</a:t>
            </a:r>
          </a:p>
          <a:p>
            <a:pPr marL="807565" lvl="1" indent="-403783" algn="l">
              <a:lnSpc>
                <a:spcPts val="4488"/>
              </a:lnSpc>
              <a:buAutoNum type="arabicPeriod"/>
            </a:pPr>
            <a:r>
              <a:rPr lang="en-US" sz="3740" b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Работа творческих групп</a:t>
            </a:r>
          </a:p>
          <a:p>
            <a:pPr marL="807565" lvl="1" indent="-403783" algn="l">
              <a:lnSpc>
                <a:spcPts val="4488"/>
              </a:lnSpc>
              <a:buAutoNum type="arabicPeriod"/>
            </a:pPr>
            <a:r>
              <a:rPr lang="en-US" sz="3740" b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Именная премия семьи Смагуловых (500 тыс. тенге)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70047" y="843915"/>
            <a:ext cx="581484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b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4.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2667148" y="4350815"/>
            <a:ext cx="3558400" cy="3558400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4"/>
              <a:stretch>
                <a:fillRect l="-16747" r="-16747"/>
              </a:stretch>
            </a:blipFill>
          </p:spPr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673" b="-141941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2072514" y="-209100"/>
            <a:ext cx="9525" cy="10496100"/>
          </a:xfrm>
          <a:prstGeom prst="rect">
            <a:avLst/>
          </a:prstGeom>
          <a:solidFill>
            <a:srgbClr val="000000"/>
          </a:solidFill>
        </p:spPr>
      </p:sp>
      <p:grpSp>
        <p:nvGrpSpPr>
          <p:cNvPr id="4" name="Group 4"/>
          <p:cNvGrpSpPr/>
          <p:nvPr/>
        </p:nvGrpSpPr>
        <p:grpSpPr>
          <a:xfrm>
            <a:off x="637070" y="8984932"/>
            <a:ext cx="783261" cy="153882"/>
            <a:chOff x="0" y="0"/>
            <a:chExt cx="2184939" cy="429260"/>
          </a:xfrm>
        </p:grpSpPr>
        <p:sp>
          <p:nvSpPr>
            <p:cNvPr id="5" name="Freeform 5"/>
            <p:cNvSpPr/>
            <p:nvPr/>
          </p:nvSpPr>
          <p:spPr>
            <a:xfrm>
              <a:off x="0" y="-5080"/>
              <a:ext cx="2184939" cy="434340"/>
            </a:xfrm>
            <a:custGeom>
              <a:avLst/>
              <a:gdLst/>
              <a:ahLst/>
              <a:cxnLst/>
              <a:rect l="l" t="t" r="r" b="b"/>
              <a:pathLst>
                <a:path w="2184939" h="434340">
                  <a:moveTo>
                    <a:pt x="2167159" y="187960"/>
                  </a:moveTo>
                  <a:lnTo>
                    <a:pt x="1905539" y="11430"/>
                  </a:lnTo>
                  <a:cubicBezTo>
                    <a:pt x="1887759" y="0"/>
                    <a:pt x="1864899" y="3810"/>
                    <a:pt x="1852199" y="21590"/>
                  </a:cubicBezTo>
                  <a:cubicBezTo>
                    <a:pt x="1840769" y="39370"/>
                    <a:pt x="1844579" y="62230"/>
                    <a:pt x="1862359" y="74930"/>
                  </a:cubicBezTo>
                  <a:lnTo>
                    <a:pt x="2021109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2021109" y="257810"/>
                  </a:lnTo>
                  <a:lnTo>
                    <a:pt x="1862359" y="364490"/>
                  </a:lnTo>
                  <a:cubicBezTo>
                    <a:pt x="1844579" y="375920"/>
                    <a:pt x="1840769" y="400050"/>
                    <a:pt x="1852200" y="417830"/>
                  </a:cubicBezTo>
                  <a:cubicBezTo>
                    <a:pt x="1859819" y="429260"/>
                    <a:pt x="1871250" y="434340"/>
                    <a:pt x="1883950" y="434340"/>
                  </a:cubicBezTo>
                  <a:cubicBezTo>
                    <a:pt x="1891569" y="434340"/>
                    <a:pt x="1899189" y="431800"/>
                    <a:pt x="1905539" y="427990"/>
                  </a:cubicBezTo>
                  <a:lnTo>
                    <a:pt x="2168429" y="251460"/>
                  </a:lnTo>
                  <a:cubicBezTo>
                    <a:pt x="2178589" y="243840"/>
                    <a:pt x="2184939" y="232410"/>
                    <a:pt x="2184939" y="219710"/>
                  </a:cubicBezTo>
                  <a:cubicBezTo>
                    <a:pt x="2184939" y="207010"/>
                    <a:pt x="2178589" y="195580"/>
                    <a:pt x="2167159" y="18796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2519514" y="1028700"/>
            <a:ext cx="5807344" cy="3037894"/>
            <a:chOff x="0" y="0"/>
            <a:chExt cx="1553777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53777" cy="812800"/>
            </a:xfrm>
            <a:custGeom>
              <a:avLst/>
              <a:gdLst/>
              <a:ahLst/>
              <a:cxnLst/>
              <a:rect l="l" t="t" r="r" b="b"/>
              <a:pathLst>
                <a:path w="1553777" h="812800">
                  <a:moveTo>
                    <a:pt x="0" y="0"/>
                  </a:moveTo>
                  <a:lnTo>
                    <a:pt x="1553777" y="0"/>
                  </a:lnTo>
                  <a:lnTo>
                    <a:pt x="1553777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3"/>
              <a:stretch>
                <a:fillRect t="-21599" b="-21599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9917446" y="4005778"/>
            <a:ext cx="5807344" cy="3037894"/>
            <a:chOff x="0" y="0"/>
            <a:chExt cx="1553777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53777" cy="812800"/>
            </a:xfrm>
            <a:custGeom>
              <a:avLst/>
              <a:gdLst/>
              <a:ahLst/>
              <a:cxnLst/>
              <a:rect l="l" t="t" r="r" b="b"/>
              <a:pathLst>
                <a:path w="1553777" h="812800">
                  <a:moveTo>
                    <a:pt x="0" y="0"/>
                  </a:moveTo>
                  <a:lnTo>
                    <a:pt x="1553777" y="0"/>
                  </a:lnTo>
                  <a:lnTo>
                    <a:pt x="1553777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4"/>
              <a:stretch>
                <a:fillRect t="-77596" b="-77596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2519514" y="6803227"/>
            <a:ext cx="5807344" cy="3037894"/>
            <a:chOff x="0" y="0"/>
            <a:chExt cx="1553777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53777" cy="812800"/>
            </a:xfrm>
            <a:custGeom>
              <a:avLst/>
              <a:gdLst/>
              <a:ahLst/>
              <a:cxnLst/>
              <a:rect l="l" t="t" r="r" b="b"/>
              <a:pathLst>
                <a:path w="1553777" h="812800">
                  <a:moveTo>
                    <a:pt x="0" y="0"/>
                  </a:moveTo>
                  <a:lnTo>
                    <a:pt x="1553777" y="0"/>
                  </a:lnTo>
                  <a:lnTo>
                    <a:pt x="1553777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5"/>
              <a:stretch>
                <a:fillRect t="-70417" b="-70417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5167127" y="67541"/>
            <a:ext cx="8552058" cy="871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66"/>
              </a:lnSpc>
            </a:pPr>
            <a:r>
              <a:rPr lang="en-US" sz="6566" b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Результаты работы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0124461" y="1664970"/>
            <a:ext cx="6033562" cy="971550"/>
            <a:chOff x="0" y="0"/>
            <a:chExt cx="8044750" cy="1295400"/>
          </a:xfrm>
        </p:grpSpPr>
        <p:sp>
          <p:nvSpPr>
            <p:cNvPr id="14" name="TextBox 14"/>
            <p:cNvSpPr txBox="1"/>
            <p:nvPr/>
          </p:nvSpPr>
          <p:spPr>
            <a:xfrm>
              <a:off x="1006513" y="0"/>
              <a:ext cx="7038236" cy="1295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840"/>
                </a:lnSpc>
              </a:pPr>
              <a:r>
                <a:rPr lang="en-US" sz="3200" b="1">
                  <a:solidFill>
                    <a:srgbClr val="000000"/>
                  </a:solidFill>
                  <a:latin typeface="Cormorant Garamond Bold"/>
                  <a:ea typeface="Cormorant Garamond Bold"/>
                  <a:cs typeface="Cormorant Garamond Bold"/>
                  <a:sym typeface="Cormorant Garamond Bold"/>
                </a:rPr>
                <a:t>Практикоориентированность  методических советов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0"/>
              <a:ext cx="869261" cy="647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840"/>
                </a:lnSpc>
              </a:pPr>
              <a:r>
                <a:rPr lang="en-US" sz="3200" b="1">
                  <a:solidFill>
                    <a:srgbClr val="000000"/>
                  </a:solidFill>
                  <a:latin typeface="Cormorant Garamond Bold"/>
                  <a:ea typeface="Cormorant Garamond Bold"/>
                  <a:cs typeface="Cormorant Garamond Bold"/>
                  <a:sym typeface="Cormorant Garamond Bold"/>
                </a:rPr>
                <a:t>1.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2293296" y="5038950"/>
            <a:ext cx="6033562" cy="971550"/>
            <a:chOff x="0" y="0"/>
            <a:chExt cx="8044750" cy="1295400"/>
          </a:xfrm>
        </p:grpSpPr>
        <p:sp>
          <p:nvSpPr>
            <p:cNvPr id="17" name="TextBox 17"/>
            <p:cNvSpPr txBox="1"/>
            <p:nvPr/>
          </p:nvSpPr>
          <p:spPr>
            <a:xfrm>
              <a:off x="0" y="0"/>
              <a:ext cx="869261" cy="647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840"/>
                </a:lnSpc>
              </a:pPr>
              <a:r>
                <a:rPr lang="en-US" sz="3200" b="1">
                  <a:solidFill>
                    <a:srgbClr val="000000"/>
                  </a:solidFill>
                  <a:latin typeface="Cormorant Garamond Bold"/>
                  <a:ea typeface="Cormorant Garamond Bold"/>
                  <a:cs typeface="Cormorant Garamond Bold"/>
                  <a:sym typeface="Cormorant Garamond Bold"/>
                </a:rPr>
                <a:t>2.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006513" y="0"/>
              <a:ext cx="7038236" cy="1295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840"/>
                </a:lnSpc>
              </a:pPr>
              <a:r>
                <a:rPr lang="en-US" sz="3200" b="1">
                  <a:solidFill>
                    <a:srgbClr val="000000"/>
                  </a:solidFill>
                  <a:latin typeface="Cormorant Garamond Bold"/>
                  <a:ea typeface="Cormorant Garamond Bold"/>
                  <a:cs typeface="Cormorant Garamond Bold"/>
                  <a:sym typeface="Cormorant Garamond Bold"/>
                </a:rPr>
                <a:t>Участие в конкурсах, семинарах, мастер-классах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124461" y="7800837"/>
            <a:ext cx="4832659" cy="1943100"/>
            <a:chOff x="0" y="0"/>
            <a:chExt cx="6443546" cy="2590800"/>
          </a:xfrm>
        </p:grpSpPr>
        <p:sp>
          <p:nvSpPr>
            <p:cNvPr id="20" name="TextBox 20"/>
            <p:cNvSpPr txBox="1"/>
            <p:nvPr/>
          </p:nvSpPr>
          <p:spPr>
            <a:xfrm>
              <a:off x="708331" y="1909005"/>
              <a:ext cx="5735215" cy="4272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737"/>
                </a:lnSpc>
              </a:pPr>
              <a:endParaRPr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767612"/>
              <a:ext cx="708331" cy="5277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29"/>
                </a:lnSpc>
              </a:pPr>
              <a:r>
                <a:rPr lang="en-US" sz="2607" b="1">
                  <a:solidFill>
                    <a:srgbClr val="000000"/>
                  </a:solidFill>
                  <a:latin typeface="Cormorant Garamond Bold"/>
                  <a:ea typeface="Cormorant Garamond Bold"/>
                  <a:cs typeface="Cormorant Garamond Bold"/>
                  <a:sym typeface="Cormorant Garamond Bold"/>
                </a:rPr>
                <a:t>3.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08331" y="0"/>
              <a:ext cx="5735215" cy="2590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840"/>
                </a:lnSpc>
              </a:pPr>
              <a:r>
                <a:rPr lang="en-US" sz="3200" b="1">
                  <a:solidFill>
                    <a:srgbClr val="000000"/>
                  </a:solidFill>
                  <a:latin typeface="Cormorant Garamond Bold"/>
                  <a:ea typeface="Cormorant Garamond Bold"/>
                  <a:cs typeface="Cormorant Garamond Bold"/>
                  <a:sym typeface="Cormorant Garamond Bold"/>
                </a:rPr>
                <a:t>Увеличение числа победителей олимпиад, конкурсов, научных проектов</a:t>
              </a:r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870047" y="843915"/>
            <a:ext cx="581484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b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5.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673" b="-141941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2072514" y="-209100"/>
            <a:ext cx="9525" cy="10496100"/>
          </a:xfrm>
          <a:prstGeom prst="rect">
            <a:avLst/>
          </a:prstGeom>
          <a:solidFill>
            <a:srgbClr val="000000"/>
          </a:solidFill>
        </p:spPr>
      </p:sp>
      <p:grpSp>
        <p:nvGrpSpPr>
          <p:cNvPr id="4" name="Group 4"/>
          <p:cNvGrpSpPr/>
          <p:nvPr/>
        </p:nvGrpSpPr>
        <p:grpSpPr>
          <a:xfrm>
            <a:off x="637070" y="8984932"/>
            <a:ext cx="783261" cy="153882"/>
            <a:chOff x="0" y="0"/>
            <a:chExt cx="2184939" cy="429260"/>
          </a:xfrm>
        </p:grpSpPr>
        <p:sp>
          <p:nvSpPr>
            <p:cNvPr id="5" name="Freeform 5"/>
            <p:cNvSpPr/>
            <p:nvPr/>
          </p:nvSpPr>
          <p:spPr>
            <a:xfrm>
              <a:off x="0" y="-5080"/>
              <a:ext cx="2184939" cy="434340"/>
            </a:xfrm>
            <a:custGeom>
              <a:avLst/>
              <a:gdLst/>
              <a:ahLst/>
              <a:cxnLst/>
              <a:rect l="l" t="t" r="r" b="b"/>
              <a:pathLst>
                <a:path w="2184939" h="434340">
                  <a:moveTo>
                    <a:pt x="2167159" y="187960"/>
                  </a:moveTo>
                  <a:lnTo>
                    <a:pt x="1905539" y="11430"/>
                  </a:lnTo>
                  <a:cubicBezTo>
                    <a:pt x="1887759" y="0"/>
                    <a:pt x="1864899" y="3810"/>
                    <a:pt x="1852199" y="21590"/>
                  </a:cubicBezTo>
                  <a:cubicBezTo>
                    <a:pt x="1840769" y="39370"/>
                    <a:pt x="1844579" y="62230"/>
                    <a:pt x="1862359" y="74930"/>
                  </a:cubicBezTo>
                  <a:lnTo>
                    <a:pt x="2021109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2021109" y="257810"/>
                  </a:lnTo>
                  <a:lnTo>
                    <a:pt x="1862359" y="364490"/>
                  </a:lnTo>
                  <a:cubicBezTo>
                    <a:pt x="1844579" y="375920"/>
                    <a:pt x="1840769" y="400050"/>
                    <a:pt x="1852200" y="417830"/>
                  </a:cubicBezTo>
                  <a:cubicBezTo>
                    <a:pt x="1859819" y="429260"/>
                    <a:pt x="1871250" y="434340"/>
                    <a:pt x="1883950" y="434340"/>
                  </a:cubicBezTo>
                  <a:cubicBezTo>
                    <a:pt x="1891569" y="434340"/>
                    <a:pt x="1899189" y="431800"/>
                    <a:pt x="1905539" y="427990"/>
                  </a:cubicBezTo>
                  <a:lnTo>
                    <a:pt x="2168429" y="251460"/>
                  </a:lnTo>
                  <a:cubicBezTo>
                    <a:pt x="2178589" y="243840"/>
                    <a:pt x="2184939" y="232410"/>
                    <a:pt x="2184939" y="219710"/>
                  </a:cubicBezTo>
                  <a:cubicBezTo>
                    <a:pt x="2184939" y="207010"/>
                    <a:pt x="2178589" y="195580"/>
                    <a:pt x="2167159" y="18796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2519514" y="1028700"/>
            <a:ext cx="5807344" cy="3635542"/>
            <a:chOff x="0" y="0"/>
            <a:chExt cx="1553777" cy="97270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53777" cy="972703"/>
            </a:xfrm>
            <a:custGeom>
              <a:avLst/>
              <a:gdLst/>
              <a:ahLst/>
              <a:cxnLst/>
              <a:rect l="l" t="t" r="r" b="b"/>
              <a:pathLst>
                <a:path w="1553777" h="972703">
                  <a:moveTo>
                    <a:pt x="0" y="0"/>
                  </a:moveTo>
                  <a:lnTo>
                    <a:pt x="1553777" y="0"/>
                  </a:lnTo>
                  <a:lnTo>
                    <a:pt x="1553777" y="972703"/>
                  </a:lnTo>
                  <a:lnTo>
                    <a:pt x="0" y="972703"/>
                  </a:lnTo>
                  <a:close/>
                </a:path>
              </a:pathLst>
            </a:custGeom>
            <a:blipFill>
              <a:blip r:embed="rId3"/>
              <a:stretch>
                <a:fillRect t="-17670" b="-17670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0124461" y="4040210"/>
            <a:ext cx="5807344" cy="3276758"/>
            <a:chOff x="0" y="0"/>
            <a:chExt cx="1553777" cy="87670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53777" cy="876709"/>
            </a:xfrm>
            <a:custGeom>
              <a:avLst/>
              <a:gdLst/>
              <a:ahLst/>
              <a:cxnLst/>
              <a:rect l="l" t="t" r="r" b="b"/>
              <a:pathLst>
                <a:path w="1553777" h="876709">
                  <a:moveTo>
                    <a:pt x="0" y="0"/>
                  </a:moveTo>
                  <a:lnTo>
                    <a:pt x="1553777" y="0"/>
                  </a:lnTo>
                  <a:lnTo>
                    <a:pt x="1553777" y="876709"/>
                  </a:lnTo>
                  <a:lnTo>
                    <a:pt x="0" y="876709"/>
                  </a:lnTo>
                  <a:close/>
                </a:path>
              </a:pathLst>
            </a:custGeom>
            <a:blipFill>
              <a:blip r:embed="rId4"/>
              <a:stretch>
                <a:fillRect t="-68152" b="-68152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2519514" y="6789687"/>
            <a:ext cx="5807344" cy="3197137"/>
            <a:chOff x="0" y="0"/>
            <a:chExt cx="1553777" cy="85540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53777" cy="855406"/>
            </a:xfrm>
            <a:custGeom>
              <a:avLst/>
              <a:gdLst/>
              <a:ahLst/>
              <a:cxnLst/>
              <a:rect l="l" t="t" r="r" b="b"/>
              <a:pathLst>
                <a:path w="1553777" h="855406">
                  <a:moveTo>
                    <a:pt x="0" y="0"/>
                  </a:moveTo>
                  <a:lnTo>
                    <a:pt x="1553777" y="0"/>
                  </a:lnTo>
                  <a:lnTo>
                    <a:pt x="1553777" y="855406"/>
                  </a:lnTo>
                  <a:lnTo>
                    <a:pt x="0" y="855406"/>
                  </a:lnTo>
                  <a:close/>
                </a:path>
              </a:pathLst>
            </a:custGeom>
            <a:blipFill>
              <a:blip r:embed="rId5"/>
              <a:stretch>
                <a:fillRect t="-9941" b="-9941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5990518" y="67541"/>
            <a:ext cx="7373664" cy="871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66"/>
              </a:lnSpc>
            </a:pPr>
            <a:r>
              <a:rPr lang="en-US" sz="6566" b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Результаты работы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0011352" y="1442031"/>
            <a:ext cx="6033562" cy="971550"/>
            <a:chOff x="0" y="0"/>
            <a:chExt cx="8044750" cy="1295400"/>
          </a:xfrm>
        </p:grpSpPr>
        <p:sp>
          <p:nvSpPr>
            <p:cNvPr id="14" name="TextBox 14"/>
            <p:cNvSpPr txBox="1"/>
            <p:nvPr/>
          </p:nvSpPr>
          <p:spPr>
            <a:xfrm>
              <a:off x="1006513" y="0"/>
              <a:ext cx="7038236" cy="1295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840"/>
                </a:lnSpc>
              </a:pPr>
              <a:r>
                <a:rPr lang="en-US" sz="3200" b="1">
                  <a:solidFill>
                    <a:srgbClr val="000000"/>
                  </a:solidFill>
                  <a:latin typeface="Cormorant Garamond Bold"/>
                  <a:ea typeface="Cormorant Garamond Bold"/>
                  <a:cs typeface="Cormorant Garamond Bold"/>
                  <a:sym typeface="Cormorant Garamond Bold"/>
                </a:rPr>
                <a:t>Спортивные достижения школы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0"/>
              <a:ext cx="869261" cy="647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840"/>
                </a:lnSpc>
              </a:pPr>
              <a:r>
                <a:rPr lang="en-US" sz="3200" b="1">
                  <a:solidFill>
                    <a:srgbClr val="000000"/>
                  </a:solidFill>
                  <a:latin typeface="Cormorant Garamond Bold"/>
                  <a:ea typeface="Cormorant Garamond Bold"/>
                  <a:cs typeface="Cormorant Garamond Bold"/>
                  <a:sym typeface="Cormorant Garamond Bold"/>
                </a:rPr>
                <a:t>4.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2082039" y="5038950"/>
            <a:ext cx="6033562" cy="728662"/>
            <a:chOff x="0" y="0"/>
            <a:chExt cx="8044750" cy="971550"/>
          </a:xfrm>
        </p:grpSpPr>
        <p:sp>
          <p:nvSpPr>
            <p:cNvPr id="17" name="TextBox 17"/>
            <p:cNvSpPr txBox="1"/>
            <p:nvPr/>
          </p:nvSpPr>
          <p:spPr>
            <a:xfrm>
              <a:off x="0" y="0"/>
              <a:ext cx="869261" cy="647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840"/>
                </a:lnSpc>
              </a:pPr>
              <a:r>
                <a:rPr lang="en-US" sz="3200" b="1">
                  <a:solidFill>
                    <a:srgbClr val="000000"/>
                  </a:solidFill>
                  <a:latin typeface="Cormorant Garamond Bold"/>
                  <a:ea typeface="Cormorant Garamond Bold"/>
                  <a:cs typeface="Cormorant Garamond Bold"/>
                  <a:sym typeface="Cormorant Garamond Bold"/>
                </a:rPr>
                <a:t>5.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006513" y="323850"/>
              <a:ext cx="7038236" cy="647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840"/>
                </a:lnSpc>
              </a:pPr>
              <a:r>
                <a:rPr lang="en-US" sz="3200" b="1">
                  <a:solidFill>
                    <a:srgbClr val="000000"/>
                  </a:solidFill>
                  <a:latin typeface="Cormorant Garamond Bold"/>
                  <a:ea typeface="Cormorant Garamond Bold"/>
                  <a:cs typeface="Cormorant Garamond Bold"/>
                  <a:sym typeface="Cormorant Garamond Bold"/>
                </a:rPr>
                <a:t>Творческие победы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124461" y="7557949"/>
            <a:ext cx="4832659" cy="2428875"/>
            <a:chOff x="0" y="0"/>
            <a:chExt cx="6443546" cy="3238500"/>
          </a:xfrm>
        </p:grpSpPr>
        <p:sp>
          <p:nvSpPr>
            <p:cNvPr id="20" name="TextBox 20"/>
            <p:cNvSpPr txBox="1"/>
            <p:nvPr/>
          </p:nvSpPr>
          <p:spPr>
            <a:xfrm>
              <a:off x="708331" y="2232855"/>
              <a:ext cx="5735215" cy="4272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737"/>
                </a:lnSpc>
              </a:pPr>
              <a:endParaRPr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1091462"/>
              <a:ext cx="708331" cy="5277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29"/>
                </a:lnSpc>
              </a:pPr>
              <a:r>
                <a:rPr lang="en-US" sz="2607" b="1">
                  <a:solidFill>
                    <a:srgbClr val="000000"/>
                  </a:solidFill>
                  <a:latin typeface="Cormorant Garamond Bold"/>
                  <a:ea typeface="Cormorant Garamond Bold"/>
                  <a:cs typeface="Cormorant Garamond Bold"/>
                  <a:sym typeface="Cormorant Garamond Bold"/>
                </a:rPr>
                <a:t>6.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08331" y="0"/>
              <a:ext cx="5735215" cy="3238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840"/>
                </a:lnSpc>
              </a:pPr>
              <a:r>
                <a:rPr lang="en-US" sz="3200" b="1">
                  <a:solidFill>
                    <a:srgbClr val="000000"/>
                  </a:solidFill>
                  <a:latin typeface="Cormorant Garamond Bold"/>
                  <a:ea typeface="Cormorant Garamond Bold"/>
                  <a:cs typeface="Cormorant Garamond Bold"/>
                  <a:sym typeface="Cormorant Garamond Bold"/>
                </a:rPr>
                <a:t>Количество выпускников с нагрудным знаком «Алтын белгі» -3, аттестатом особого образца – 5 </a:t>
              </a:r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870047" y="843915"/>
            <a:ext cx="581484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b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6.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0612" r="-15367" b="-694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2072514" y="-209100"/>
            <a:ext cx="9525" cy="10496100"/>
          </a:xfrm>
          <a:prstGeom prst="rect">
            <a:avLst/>
          </a:prstGeom>
          <a:solidFill>
            <a:srgbClr val="000000"/>
          </a:solidFill>
        </p:spPr>
      </p:sp>
      <p:grpSp>
        <p:nvGrpSpPr>
          <p:cNvPr id="4" name="Group 4"/>
          <p:cNvGrpSpPr/>
          <p:nvPr/>
        </p:nvGrpSpPr>
        <p:grpSpPr>
          <a:xfrm>
            <a:off x="631436" y="8984932"/>
            <a:ext cx="783261" cy="153882"/>
            <a:chOff x="0" y="0"/>
            <a:chExt cx="2184939" cy="429260"/>
          </a:xfrm>
        </p:grpSpPr>
        <p:sp>
          <p:nvSpPr>
            <p:cNvPr id="5" name="Freeform 5"/>
            <p:cNvSpPr/>
            <p:nvPr/>
          </p:nvSpPr>
          <p:spPr>
            <a:xfrm>
              <a:off x="0" y="-5080"/>
              <a:ext cx="2184939" cy="434340"/>
            </a:xfrm>
            <a:custGeom>
              <a:avLst/>
              <a:gdLst/>
              <a:ahLst/>
              <a:cxnLst/>
              <a:rect l="l" t="t" r="r" b="b"/>
              <a:pathLst>
                <a:path w="2184939" h="434340">
                  <a:moveTo>
                    <a:pt x="2167159" y="187960"/>
                  </a:moveTo>
                  <a:lnTo>
                    <a:pt x="1905539" y="11430"/>
                  </a:lnTo>
                  <a:cubicBezTo>
                    <a:pt x="1887759" y="0"/>
                    <a:pt x="1864899" y="3810"/>
                    <a:pt x="1852199" y="21590"/>
                  </a:cubicBezTo>
                  <a:cubicBezTo>
                    <a:pt x="1840769" y="39370"/>
                    <a:pt x="1844579" y="62230"/>
                    <a:pt x="1862359" y="74930"/>
                  </a:cubicBezTo>
                  <a:lnTo>
                    <a:pt x="2021109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2021109" y="257810"/>
                  </a:lnTo>
                  <a:lnTo>
                    <a:pt x="1862359" y="364490"/>
                  </a:lnTo>
                  <a:cubicBezTo>
                    <a:pt x="1844579" y="375920"/>
                    <a:pt x="1840769" y="400050"/>
                    <a:pt x="1852200" y="417830"/>
                  </a:cubicBezTo>
                  <a:cubicBezTo>
                    <a:pt x="1859819" y="429260"/>
                    <a:pt x="1871250" y="434340"/>
                    <a:pt x="1883950" y="434340"/>
                  </a:cubicBezTo>
                  <a:cubicBezTo>
                    <a:pt x="1891569" y="434340"/>
                    <a:pt x="1899189" y="431800"/>
                    <a:pt x="1905539" y="427990"/>
                  </a:cubicBezTo>
                  <a:lnTo>
                    <a:pt x="2168429" y="251460"/>
                  </a:lnTo>
                  <a:cubicBezTo>
                    <a:pt x="2178589" y="243840"/>
                    <a:pt x="2184939" y="232410"/>
                    <a:pt x="2184939" y="219710"/>
                  </a:cubicBezTo>
                  <a:cubicBezTo>
                    <a:pt x="2184939" y="207010"/>
                    <a:pt x="2178589" y="195580"/>
                    <a:pt x="2167159" y="18796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2444208" y="1158749"/>
            <a:ext cx="2690633" cy="2690633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3"/>
              <a:stretch>
                <a:fillRect l="-11538" r="-11538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7220488" y="143345"/>
            <a:ext cx="4360530" cy="2030809"/>
            <a:chOff x="0" y="0"/>
            <a:chExt cx="5814041" cy="2707746"/>
          </a:xfrm>
        </p:grpSpPr>
        <p:sp>
          <p:nvSpPr>
            <p:cNvPr id="9" name="TextBox 9"/>
            <p:cNvSpPr txBox="1"/>
            <p:nvPr/>
          </p:nvSpPr>
          <p:spPr>
            <a:xfrm>
              <a:off x="0" y="1997907"/>
              <a:ext cx="5814041" cy="7098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8"/>
                </a:lnSpc>
              </a:pPr>
              <a:endParaRPr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14300"/>
              <a:ext cx="5814041" cy="10734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890"/>
                </a:lnSpc>
              </a:pPr>
              <a:r>
                <a:rPr lang="en-US" sz="5890" b="1">
                  <a:solidFill>
                    <a:srgbClr val="000000"/>
                  </a:solidFill>
                  <a:latin typeface="Cormorant Garamond Semi-Bold"/>
                  <a:ea typeface="Cormorant Garamond Semi-Bold"/>
                  <a:cs typeface="Cormorant Garamond Semi-Bold"/>
                  <a:sym typeface="Cormorant Garamond Semi-Bold"/>
                </a:rPr>
                <a:t>Перспективы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090358" y="4260560"/>
            <a:ext cx="7522793" cy="3448145"/>
            <a:chOff x="0" y="0"/>
            <a:chExt cx="10030390" cy="4597527"/>
          </a:xfrm>
        </p:grpSpPr>
        <p:sp>
          <p:nvSpPr>
            <p:cNvPr id="12" name="TextBox 12"/>
            <p:cNvSpPr txBox="1"/>
            <p:nvPr/>
          </p:nvSpPr>
          <p:spPr>
            <a:xfrm>
              <a:off x="0" y="4046982"/>
              <a:ext cx="10030390" cy="5149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54"/>
                </a:lnSpc>
              </a:pPr>
              <a:endParaRPr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0"/>
              <a:ext cx="10030390" cy="3886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90881" lvl="1" indent="-345440" algn="l">
                <a:lnSpc>
                  <a:spcPts val="3840"/>
                </a:lnSpc>
                <a:buAutoNum type="arabicPeriod"/>
              </a:pPr>
              <a:r>
                <a:rPr lang="en-US" sz="3200" b="1">
                  <a:solidFill>
                    <a:srgbClr val="000000"/>
                  </a:solidFill>
                  <a:latin typeface="Cormorant Garamond Bold"/>
                  <a:ea typeface="Cormorant Garamond Bold"/>
                  <a:cs typeface="Cormorant Garamond Bold"/>
                  <a:sym typeface="Cormorant Garamond Bold"/>
                </a:rPr>
                <a:t>Активное вовлечение в научно-исследовательскую деятельность</a:t>
              </a:r>
            </a:p>
            <a:p>
              <a:pPr marL="690881" lvl="1" indent="-345440" algn="l">
                <a:lnSpc>
                  <a:spcPts val="3840"/>
                </a:lnSpc>
                <a:buAutoNum type="arabicPeriod"/>
              </a:pPr>
              <a:r>
                <a:rPr lang="en-US" sz="3200" b="1">
                  <a:solidFill>
                    <a:srgbClr val="000000"/>
                  </a:solidFill>
                  <a:latin typeface="Cormorant Garamond Bold"/>
                  <a:ea typeface="Cormorant Garamond Bold"/>
                  <a:cs typeface="Cormorant Garamond Bold"/>
                  <a:sym typeface="Cormorant Garamond Bold"/>
                </a:rPr>
                <a:t>Развитие функциональной грамотности и цифровых компетенций</a:t>
              </a:r>
            </a:p>
            <a:p>
              <a:pPr marL="690880" lvl="1" indent="-345440" algn="l">
                <a:lnSpc>
                  <a:spcPts val="3840"/>
                </a:lnSpc>
                <a:buAutoNum type="arabicPeriod"/>
              </a:pPr>
              <a:r>
                <a:rPr lang="en-US" sz="3200" b="1">
                  <a:solidFill>
                    <a:srgbClr val="000000"/>
                  </a:solidFill>
                  <a:latin typeface="Cormorant Garamond Bold"/>
                  <a:ea typeface="Cormorant Garamond Bold"/>
                  <a:cs typeface="Cormorant Garamond Bold"/>
                  <a:sym typeface="Cormorant Garamond Bold"/>
                </a:rPr>
                <a:t>Укрепление материально-технической базы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444208" y="7596367"/>
            <a:ext cx="2690633" cy="2690633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4"/>
              <a:stretch>
                <a:fillRect l="-7224" r="-7224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6453367" y="7493618"/>
            <a:ext cx="2690633" cy="2690633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5"/>
              <a:stretch>
                <a:fillRect l="-17156" r="-17156"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10356862" y="7493618"/>
            <a:ext cx="2690633" cy="2690633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6"/>
              <a:stretch>
                <a:fillRect t="-12015" b="-12015"/>
              </a:stretch>
            </a:blipFill>
          </p:spPr>
        </p:sp>
      </p:grpSp>
      <p:grpSp>
        <p:nvGrpSpPr>
          <p:cNvPr id="20" name="Group 20"/>
          <p:cNvGrpSpPr/>
          <p:nvPr/>
        </p:nvGrpSpPr>
        <p:grpSpPr>
          <a:xfrm>
            <a:off x="14568667" y="7493618"/>
            <a:ext cx="2690633" cy="2690633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7"/>
              <a:stretch>
                <a:fillRect l="-17297" r="-17297"/>
              </a:stretch>
            </a:blipFill>
          </p:spPr>
        </p:sp>
      </p:grpSp>
      <p:grpSp>
        <p:nvGrpSpPr>
          <p:cNvPr id="22" name="Group 22"/>
          <p:cNvGrpSpPr/>
          <p:nvPr/>
        </p:nvGrpSpPr>
        <p:grpSpPr>
          <a:xfrm>
            <a:off x="14568667" y="4509312"/>
            <a:ext cx="2690633" cy="2690633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8"/>
              <a:stretch>
                <a:fillRect l="-9782" r="-9782"/>
              </a:stretch>
            </a:blipFill>
          </p:spPr>
        </p:sp>
      </p:grpSp>
      <p:grpSp>
        <p:nvGrpSpPr>
          <p:cNvPr id="24" name="Group 24"/>
          <p:cNvGrpSpPr/>
          <p:nvPr/>
        </p:nvGrpSpPr>
        <p:grpSpPr>
          <a:xfrm>
            <a:off x="6453367" y="1158749"/>
            <a:ext cx="2690633" cy="2690633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9"/>
              <a:stretch>
                <a:fillRect t="-12642" b="-12642"/>
              </a:stretch>
            </a:blipFill>
          </p:spPr>
        </p:sp>
      </p:grpSp>
      <p:grpSp>
        <p:nvGrpSpPr>
          <p:cNvPr id="26" name="Group 26"/>
          <p:cNvGrpSpPr/>
          <p:nvPr/>
        </p:nvGrpSpPr>
        <p:grpSpPr>
          <a:xfrm>
            <a:off x="10458450" y="1158749"/>
            <a:ext cx="2690633" cy="2690633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10"/>
              <a:stretch>
                <a:fillRect t="-16747" b="-16747"/>
              </a:stretch>
            </a:blipFill>
          </p:spPr>
        </p:sp>
      </p:grpSp>
      <p:grpSp>
        <p:nvGrpSpPr>
          <p:cNvPr id="28" name="Group 28"/>
          <p:cNvGrpSpPr/>
          <p:nvPr/>
        </p:nvGrpSpPr>
        <p:grpSpPr>
          <a:xfrm>
            <a:off x="14619455" y="1302068"/>
            <a:ext cx="2690633" cy="2690633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11"/>
              <a:stretch>
                <a:fillRect t="-12642" b="-12642"/>
              </a:stretch>
            </a:blipFill>
          </p:spPr>
        </p:sp>
      </p:grpSp>
      <p:grpSp>
        <p:nvGrpSpPr>
          <p:cNvPr id="30" name="Group 30"/>
          <p:cNvGrpSpPr/>
          <p:nvPr/>
        </p:nvGrpSpPr>
        <p:grpSpPr>
          <a:xfrm>
            <a:off x="2444208" y="4639316"/>
            <a:ext cx="2690633" cy="2690633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5"/>
              <a:stretch>
                <a:fillRect l="-17237" r="-17237"/>
              </a:stretch>
            </a:blipFill>
          </p:spPr>
        </p:sp>
      </p:grpSp>
      <p:sp>
        <p:nvSpPr>
          <p:cNvPr id="32" name="TextBox 32"/>
          <p:cNvSpPr txBox="1"/>
          <p:nvPr/>
        </p:nvSpPr>
        <p:spPr>
          <a:xfrm>
            <a:off x="864414" y="843915"/>
            <a:ext cx="581484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b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7.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t="-679" r="-25980" b="-15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2072514" y="-209100"/>
            <a:ext cx="9525" cy="10496100"/>
          </a:xfrm>
          <a:prstGeom prst="rect">
            <a:avLst/>
          </a:prstGeom>
          <a:solidFill>
            <a:srgbClr val="000000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086600" y="4872788"/>
            <a:ext cx="4114800" cy="41148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2638461" y="3067003"/>
            <a:ext cx="14464911" cy="3180824"/>
            <a:chOff x="0" y="0"/>
            <a:chExt cx="19286548" cy="4241098"/>
          </a:xfrm>
        </p:grpSpPr>
        <p:sp>
          <p:nvSpPr>
            <p:cNvPr id="6" name="TextBox 6"/>
            <p:cNvSpPr txBox="1"/>
            <p:nvPr/>
          </p:nvSpPr>
          <p:spPr>
            <a:xfrm>
              <a:off x="0" y="3517198"/>
              <a:ext cx="6777115" cy="723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20"/>
                </a:lnSpc>
              </a:pPr>
              <a:endParaRPr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90500"/>
              <a:ext cx="19286548" cy="18824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209"/>
                </a:lnSpc>
              </a:pPr>
              <a:r>
                <a:rPr lang="en-US" sz="10209" b="1">
                  <a:solidFill>
                    <a:srgbClr val="000000"/>
                  </a:solidFill>
                  <a:latin typeface="Cormorant Garamond Semi-Bold"/>
                  <a:ea typeface="Cormorant Garamond Semi-Bold"/>
                  <a:cs typeface="Cormorant Garamond Semi-Bold"/>
                  <a:sym typeface="Cormorant Garamond Semi-Bold"/>
                </a:rPr>
                <a:t>Назарларыңызға рақмет!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870047" y="843915"/>
            <a:ext cx="581484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b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8.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270</Words>
  <Application>Microsoft Office PowerPoint</Application>
  <PresentationFormat>Произвольный</PresentationFormat>
  <Paragraphs>44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5" baseType="lpstr">
      <vt:lpstr>Cormorant Garamond Semi-Bold</vt:lpstr>
      <vt:lpstr>Cormorant Garamond Medium</vt:lpstr>
      <vt:lpstr>Cormorant Garamond Bold</vt:lpstr>
      <vt:lpstr>Cormorant Garamond Bold Italics</vt:lpstr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Фиолетовая Розовая и Зеленая Геометрическая Градиентная Ориентация для Курса Изобразительного Искусства Образование Презентация</dc:title>
  <dc:creator>school-licey</dc:creator>
  <cp:lastModifiedBy>school-licey</cp:lastModifiedBy>
  <cp:revision>2</cp:revision>
  <dcterms:created xsi:type="dcterms:W3CDTF">2006-08-16T00:00:00Z</dcterms:created>
  <dcterms:modified xsi:type="dcterms:W3CDTF">2025-08-26T12:18:46Z</dcterms:modified>
  <dc:identifier>DAGxKds107A</dc:identifier>
</cp:coreProperties>
</file>