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T Neuzeit" panose="020B0604020202020204" charset="0"/>
      <p:regular r:id="rId32"/>
    </p:embeddedFont>
    <p:embeddedFont>
      <p:font typeface="Evolventa" panose="020B0604020202020204" charset="0"/>
      <p:regular r:id="rId33"/>
    </p:embeddedFont>
    <p:embeddedFont>
      <p:font typeface="Evolventa Bold" panose="020B0604020202020204" charset="0"/>
      <p:regular r:id="rId34"/>
    </p:embeddedFont>
    <p:embeddedFont>
      <p:font typeface="Evolventa Italics" panose="020B0604020202020204" charset="0"/>
      <p:regular r:id="rId35"/>
    </p:embeddedFont>
    <p:embeddedFont>
      <p:font typeface="Merriweather" panose="020B0604020202020204" charset="-52"/>
      <p:regular r:id="rId36"/>
    </p:embeddedFont>
    <p:embeddedFont>
      <p:font typeface="Merriweather Bold" panose="020B0604020202020204" charset="-52"/>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3" d="100"/>
          <a:sy n="73" d="100"/>
        </p:scale>
        <p:origin x="5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35.png"/><Relationship Id="rId5" Type="http://schemas.openxmlformats.org/officeDocument/2006/relationships/image" Target="../media/image31.sv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18.svg"/></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sv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44.sv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3.png"/><Relationship Id="rId5" Type="http://schemas.openxmlformats.org/officeDocument/2006/relationships/image" Target="../media/image49.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6.sv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grpSp>
        <p:nvGrpSpPr>
          <p:cNvPr id="2" name="Group 2"/>
          <p:cNvGrpSpPr/>
          <p:nvPr/>
        </p:nvGrpSpPr>
        <p:grpSpPr>
          <a:xfrm>
            <a:off x="1572020" y="-4196293"/>
            <a:ext cx="8217084" cy="4502546"/>
            <a:chOff x="0" y="0"/>
            <a:chExt cx="10956112" cy="6003395"/>
          </a:xfrm>
        </p:grpSpPr>
        <p:sp>
          <p:nvSpPr>
            <p:cNvPr id="3" name="TextBox 3"/>
            <p:cNvSpPr txBox="1"/>
            <p:nvPr/>
          </p:nvSpPr>
          <p:spPr>
            <a:xfrm>
              <a:off x="0" y="1499975"/>
              <a:ext cx="10956112" cy="4503420"/>
            </a:xfrm>
            <a:prstGeom prst="rect">
              <a:avLst/>
            </a:prstGeom>
          </p:spPr>
          <p:txBody>
            <a:bodyPr lIns="0" tIns="0" rIns="0" bIns="0" rtlCol="0" anchor="t">
              <a:spAutoFit/>
            </a:bodyPr>
            <a:lstStyle/>
            <a:p>
              <a:pPr algn="l">
                <a:lnSpc>
                  <a:spcPts val="8159"/>
                </a:lnSpc>
              </a:pPr>
              <a:r>
                <a:rPr lang="en-US" sz="8000" b="1">
                  <a:solidFill>
                    <a:srgbClr val="F7B4A7"/>
                  </a:solidFill>
                  <a:latin typeface="Evolventa Bold"/>
                  <a:ea typeface="Evolventa Bold"/>
                  <a:cs typeface="Evolventa Bold"/>
                  <a:sym typeface="Evolventa Bold"/>
                </a:rPr>
                <a:t>Как технологии меняют образование</a:t>
              </a:r>
            </a:p>
          </p:txBody>
        </p:sp>
        <p:sp>
          <p:nvSpPr>
            <p:cNvPr id="4" name="TextBox 4"/>
            <p:cNvSpPr txBox="1"/>
            <p:nvPr/>
          </p:nvSpPr>
          <p:spPr>
            <a:xfrm>
              <a:off x="0" y="-114300"/>
              <a:ext cx="10956112" cy="571500"/>
            </a:xfrm>
            <a:prstGeom prst="rect">
              <a:avLst/>
            </a:prstGeom>
          </p:spPr>
          <p:txBody>
            <a:bodyPr lIns="0" tIns="0" rIns="0" bIns="0" rtlCol="0" anchor="t">
              <a:spAutoFit/>
            </a:bodyPr>
            <a:lstStyle/>
            <a:p>
              <a:pPr algn="l">
                <a:lnSpc>
                  <a:spcPts val="3149"/>
                </a:lnSpc>
              </a:pPr>
              <a:r>
                <a:rPr lang="en-US" sz="2250" i="1" spc="418">
                  <a:solidFill>
                    <a:srgbClr val="94DDDE"/>
                  </a:solidFill>
                  <a:latin typeface="Evolventa Italics"/>
                  <a:ea typeface="Evolventa Italics"/>
                  <a:cs typeface="Evolventa Italics"/>
                  <a:sym typeface="Evolventa Italics"/>
                </a:rPr>
                <a:t>Краткое руководство об информации</a:t>
              </a:r>
            </a:p>
          </p:txBody>
        </p:sp>
      </p:grpSp>
      <p:sp>
        <p:nvSpPr>
          <p:cNvPr id="5" name="Freeform 5"/>
          <p:cNvSpPr/>
          <p:nvPr/>
        </p:nvSpPr>
        <p:spPr>
          <a:xfrm>
            <a:off x="1182834" y="-1921745"/>
            <a:ext cx="6755642" cy="4114800"/>
          </a:xfrm>
          <a:custGeom>
            <a:avLst/>
            <a:gdLst/>
            <a:ahLst/>
            <a:cxnLst/>
            <a:rect l="l" t="t" r="r" b="b"/>
            <a:pathLst>
              <a:path w="6755642" h="4114800">
                <a:moveTo>
                  <a:pt x="0" y="0"/>
                </a:moveTo>
                <a:lnTo>
                  <a:pt x="6755642" y="0"/>
                </a:lnTo>
                <a:lnTo>
                  <a:pt x="6755642"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6303834" y="1790711"/>
            <a:ext cx="1194327" cy="2586142"/>
          </a:xfrm>
          <a:custGeom>
            <a:avLst/>
            <a:gdLst/>
            <a:ahLst/>
            <a:cxnLst/>
            <a:rect l="l" t="t" r="r" b="b"/>
            <a:pathLst>
              <a:path w="1194327" h="2586142">
                <a:moveTo>
                  <a:pt x="0" y="0"/>
                </a:moveTo>
                <a:lnTo>
                  <a:pt x="1194327" y="0"/>
                </a:lnTo>
                <a:lnTo>
                  <a:pt x="1194327" y="2586142"/>
                </a:lnTo>
                <a:lnTo>
                  <a:pt x="0" y="25861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flipH="1">
            <a:off x="2095190" y="2021154"/>
            <a:ext cx="5357753" cy="5591583"/>
          </a:xfrm>
          <a:custGeom>
            <a:avLst/>
            <a:gdLst/>
            <a:ahLst/>
            <a:cxnLst/>
            <a:rect l="l" t="t" r="r" b="b"/>
            <a:pathLst>
              <a:path w="5357753" h="5591583">
                <a:moveTo>
                  <a:pt x="5357753" y="0"/>
                </a:moveTo>
                <a:lnTo>
                  <a:pt x="0" y="0"/>
                </a:lnTo>
                <a:lnTo>
                  <a:pt x="0" y="5591582"/>
                </a:lnTo>
                <a:lnTo>
                  <a:pt x="5357753" y="5591582"/>
                </a:lnTo>
                <a:lnTo>
                  <a:pt x="5357753"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8" name="Freeform 8"/>
          <p:cNvSpPr/>
          <p:nvPr/>
        </p:nvSpPr>
        <p:spPr>
          <a:xfrm>
            <a:off x="-947148" y="1264426"/>
            <a:ext cx="3144039" cy="2440918"/>
          </a:xfrm>
          <a:custGeom>
            <a:avLst/>
            <a:gdLst/>
            <a:ahLst/>
            <a:cxnLst/>
            <a:rect l="l" t="t" r="r" b="b"/>
            <a:pathLst>
              <a:path w="3144039" h="2440918">
                <a:moveTo>
                  <a:pt x="0" y="0"/>
                </a:moveTo>
                <a:lnTo>
                  <a:pt x="3144040" y="0"/>
                </a:lnTo>
                <a:lnTo>
                  <a:pt x="3144040" y="2440918"/>
                </a:lnTo>
                <a:lnTo>
                  <a:pt x="0" y="24409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624872" y="5005800"/>
            <a:ext cx="1894295" cy="4252500"/>
          </a:xfrm>
          <a:custGeom>
            <a:avLst/>
            <a:gdLst/>
            <a:ahLst/>
            <a:cxnLst/>
            <a:rect l="l" t="t" r="r" b="b"/>
            <a:pathLst>
              <a:path w="1894295" h="4252500">
                <a:moveTo>
                  <a:pt x="0" y="0"/>
                </a:moveTo>
                <a:lnTo>
                  <a:pt x="1894295" y="0"/>
                </a:lnTo>
                <a:lnTo>
                  <a:pt x="1894295" y="4252500"/>
                </a:lnTo>
                <a:lnTo>
                  <a:pt x="0" y="42525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0" name="Freeform 10"/>
          <p:cNvSpPr/>
          <p:nvPr/>
        </p:nvSpPr>
        <p:spPr>
          <a:xfrm>
            <a:off x="4011803" y="7612736"/>
            <a:ext cx="3486358" cy="4114800"/>
          </a:xfrm>
          <a:custGeom>
            <a:avLst/>
            <a:gdLst/>
            <a:ahLst/>
            <a:cxnLst/>
            <a:rect l="l" t="t" r="r" b="b"/>
            <a:pathLst>
              <a:path w="3486358" h="4114800">
                <a:moveTo>
                  <a:pt x="0" y="0"/>
                </a:moveTo>
                <a:lnTo>
                  <a:pt x="3486358" y="0"/>
                </a:lnTo>
                <a:lnTo>
                  <a:pt x="3486358"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6560132" y="887679"/>
            <a:ext cx="11133534" cy="1133475"/>
          </a:xfrm>
          <a:prstGeom prst="rect">
            <a:avLst/>
          </a:prstGeom>
        </p:spPr>
        <p:txBody>
          <a:bodyPr lIns="0" tIns="0" rIns="0" bIns="0" rtlCol="0" anchor="t">
            <a:spAutoFit/>
          </a:bodyPr>
          <a:lstStyle/>
          <a:p>
            <a:pPr algn="ctr">
              <a:lnSpc>
                <a:spcPts val="4449"/>
              </a:lnSpc>
              <a:spcBef>
                <a:spcPct val="0"/>
              </a:spcBef>
            </a:pPr>
            <a:r>
              <a:rPr lang="en-US" sz="3707">
                <a:solidFill>
                  <a:srgbClr val="EFEFEF"/>
                </a:solidFill>
                <a:latin typeface="CAT Neuzeit"/>
                <a:ea typeface="CAT Neuzeit"/>
                <a:cs typeface="CAT Neuzeit"/>
                <a:sym typeface="CAT Neuzeit"/>
              </a:rPr>
              <a:t>2024-2025 оқу жылының қорытындысы бойынша</a:t>
            </a:r>
          </a:p>
          <a:p>
            <a:pPr algn="ctr">
              <a:lnSpc>
                <a:spcPts val="4449"/>
              </a:lnSpc>
              <a:spcBef>
                <a:spcPct val="0"/>
              </a:spcBef>
            </a:pPr>
            <a:endParaRPr lang="en-US" sz="3707">
              <a:solidFill>
                <a:srgbClr val="EFEFEF"/>
              </a:solidFill>
              <a:latin typeface="CAT Neuzeit"/>
              <a:ea typeface="CAT Neuzeit"/>
              <a:cs typeface="CAT Neuzeit"/>
              <a:sym typeface="CAT Neuzeit"/>
            </a:endParaRPr>
          </a:p>
        </p:txBody>
      </p:sp>
      <p:sp>
        <p:nvSpPr>
          <p:cNvPr id="12" name="TextBox 12"/>
          <p:cNvSpPr txBox="1"/>
          <p:nvPr/>
        </p:nvSpPr>
        <p:spPr>
          <a:xfrm>
            <a:off x="7452943" y="2638838"/>
            <a:ext cx="10293878" cy="6515100"/>
          </a:xfrm>
          <a:prstGeom prst="rect">
            <a:avLst/>
          </a:prstGeom>
        </p:spPr>
        <p:txBody>
          <a:bodyPr lIns="0" tIns="0" rIns="0" bIns="0" rtlCol="0" anchor="t">
            <a:spAutoFit/>
          </a:bodyPr>
          <a:lstStyle/>
          <a:p>
            <a:pPr algn="ctr">
              <a:lnSpc>
                <a:spcPts val="5062"/>
              </a:lnSpc>
              <a:spcBef>
                <a:spcPct val="0"/>
              </a:spcBef>
            </a:pPr>
            <a:r>
              <a:rPr lang="en-US" sz="4218" b="1">
                <a:solidFill>
                  <a:srgbClr val="EFEFEF"/>
                </a:solidFill>
                <a:latin typeface="Evolventa Bold"/>
                <a:ea typeface="Evolventa Bold"/>
                <a:cs typeface="Evolventa Bold"/>
                <a:sym typeface="Evolventa Bold"/>
              </a:rPr>
              <a:t>Мектеп атауы</a:t>
            </a:r>
          </a:p>
          <a:p>
            <a:pPr algn="ctr">
              <a:lnSpc>
                <a:spcPts val="5062"/>
              </a:lnSpc>
              <a:spcBef>
                <a:spcPct val="0"/>
              </a:spcBef>
            </a:pPr>
            <a:r>
              <a:rPr lang="en-US" sz="4218" b="1">
                <a:solidFill>
                  <a:srgbClr val="EFEFEF"/>
                </a:solidFill>
                <a:latin typeface="Evolventa Bold"/>
                <a:ea typeface="Evolventa Bold"/>
                <a:cs typeface="Evolventa Bold"/>
                <a:sym typeface="Evolventa Bold"/>
              </a:rPr>
              <a:t>«Ақмола облысы білім басқармасының Ерейментау ауданы бойынша білім бөлімі Н. Смағұлов атындағы мектеп-лицейі» КММ-сі </a:t>
            </a:r>
          </a:p>
          <a:p>
            <a:pPr algn="ctr">
              <a:lnSpc>
                <a:spcPts val="5062"/>
              </a:lnSpc>
              <a:spcBef>
                <a:spcPct val="0"/>
              </a:spcBef>
            </a:pPr>
            <a:endParaRPr lang="en-US" sz="4218" b="1">
              <a:solidFill>
                <a:srgbClr val="EFEFEF"/>
              </a:solidFill>
              <a:latin typeface="Evolventa Bold"/>
              <a:ea typeface="Evolventa Bold"/>
              <a:cs typeface="Evolventa Bold"/>
              <a:sym typeface="Evolventa Bold"/>
            </a:endParaRPr>
          </a:p>
          <a:p>
            <a:pPr algn="ctr">
              <a:lnSpc>
                <a:spcPts val="5062"/>
              </a:lnSpc>
              <a:spcBef>
                <a:spcPct val="0"/>
              </a:spcBef>
            </a:pPr>
            <a:endParaRPr lang="en-US" sz="4218" b="1">
              <a:solidFill>
                <a:srgbClr val="EFEFEF"/>
              </a:solidFill>
              <a:latin typeface="Evolventa Bold"/>
              <a:ea typeface="Evolventa Bold"/>
              <a:cs typeface="Evolventa Bold"/>
              <a:sym typeface="Evolventa Bold"/>
            </a:endParaRPr>
          </a:p>
          <a:p>
            <a:pPr algn="ctr">
              <a:lnSpc>
                <a:spcPts val="5062"/>
              </a:lnSpc>
              <a:spcBef>
                <a:spcPct val="0"/>
              </a:spcBef>
            </a:pPr>
            <a:endParaRPr lang="en-US" sz="4218" b="1">
              <a:solidFill>
                <a:srgbClr val="EFEFEF"/>
              </a:solidFill>
              <a:latin typeface="Evolventa Bold"/>
              <a:ea typeface="Evolventa Bold"/>
              <a:cs typeface="Evolventa Bold"/>
              <a:sym typeface="Evolventa Bold"/>
            </a:endParaRPr>
          </a:p>
          <a:p>
            <a:pPr algn="ctr">
              <a:lnSpc>
                <a:spcPts val="5062"/>
              </a:lnSpc>
              <a:spcBef>
                <a:spcPct val="0"/>
              </a:spcBef>
            </a:pPr>
            <a:r>
              <a:rPr lang="en-US" sz="4218" b="1">
                <a:solidFill>
                  <a:srgbClr val="EFEFEF"/>
                </a:solidFill>
                <a:latin typeface="Evolventa Bold"/>
                <a:ea typeface="Evolventa Bold"/>
                <a:cs typeface="Evolventa Bold"/>
                <a:sym typeface="Evolventa Bold"/>
              </a:rPr>
              <a:t>Ерейментау,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Freeform 2"/>
          <p:cNvSpPr/>
          <p:nvPr/>
        </p:nvSpPr>
        <p:spPr>
          <a:xfrm>
            <a:off x="3416935" y="1478222"/>
            <a:ext cx="11890555" cy="8605789"/>
          </a:xfrm>
          <a:custGeom>
            <a:avLst/>
            <a:gdLst/>
            <a:ahLst/>
            <a:cxnLst/>
            <a:rect l="l" t="t" r="r" b="b"/>
            <a:pathLst>
              <a:path w="11890555" h="8605789">
                <a:moveTo>
                  <a:pt x="0" y="0"/>
                </a:moveTo>
                <a:lnTo>
                  <a:pt x="11890556" y="0"/>
                </a:lnTo>
                <a:lnTo>
                  <a:pt x="11890556" y="8605789"/>
                </a:lnTo>
                <a:lnTo>
                  <a:pt x="0" y="8605789"/>
                </a:lnTo>
                <a:lnTo>
                  <a:pt x="0" y="0"/>
                </a:lnTo>
                <a:close/>
              </a:path>
            </a:pathLst>
          </a:custGeom>
          <a:blipFill>
            <a:blip r:embed="rId2"/>
            <a:stretch>
              <a:fillRect/>
            </a:stretch>
          </a:blipFill>
        </p:spPr>
      </p:sp>
      <p:pic>
        <p:nvPicPr>
          <p:cNvPr id="3" name="Picture 3"/>
          <p:cNvPicPr>
            <a:picLocks noChangeAspect="1"/>
          </p:cNvPicPr>
          <p:nvPr/>
        </p:nvPicPr>
        <p:blipFill>
          <a:blip r:embed="rId3"/>
          <a:srcRect/>
          <a:stretch>
            <a:fillRect/>
          </a:stretch>
        </p:blipFill>
        <p:spPr>
          <a:xfrm>
            <a:off x="-1267876" y="7200900"/>
            <a:ext cx="2962656" cy="4114800"/>
          </a:xfrm>
          <a:prstGeom prst="rect">
            <a:avLst/>
          </a:prstGeom>
        </p:spPr>
      </p:pic>
      <p:pic>
        <p:nvPicPr>
          <p:cNvPr id="4" name="Picture 4"/>
          <p:cNvPicPr>
            <a:picLocks noChangeAspect="1"/>
          </p:cNvPicPr>
          <p:nvPr/>
        </p:nvPicPr>
        <p:blipFill>
          <a:blip r:embed="rId4"/>
          <a:srcRect/>
          <a:stretch>
            <a:fillRect/>
          </a:stretch>
        </p:blipFill>
        <p:spPr>
          <a:xfrm>
            <a:off x="15842679" y="-565487"/>
            <a:ext cx="4890642" cy="4523843"/>
          </a:xfrm>
          <a:prstGeom prst="rect">
            <a:avLst/>
          </a:prstGeom>
        </p:spPr>
      </p:pic>
      <p:sp>
        <p:nvSpPr>
          <p:cNvPr id="5" name="TextBox 5"/>
          <p:cNvSpPr txBox="1"/>
          <p:nvPr/>
        </p:nvSpPr>
        <p:spPr>
          <a:xfrm>
            <a:off x="705537" y="81507"/>
            <a:ext cx="16553763" cy="2209800"/>
          </a:xfrm>
          <a:prstGeom prst="rect">
            <a:avLst/>
          </a:prstGeom>
        </p:spPr>
        <p:txBody>
          <a:bodyPr lIns="0" tIns="0" rIns="0" bIns="0" rtlCol="0" anchor="t">
            <a:spAutoFit/>
          </a:bodyPr>
          <a:lstStyle/>
          <a:p>
            <a:pPr algn="ctr">
              <a:lnSpc>
                <a:spcPts val="7947"/>
              </a:lnSpc>
            </a:pPr>
            <a:r>
              <a:rPr lang="en-US" sz="6623" b="1">
                <a:solidFill>
                  <a:srgbClr val="2B4B82"/>
                </a:solidFill>
                <a:latin typeface="Evolventa Bold"/>
                <a:ea typeface="Evolventa Bold"/>
                <a:cs typeface="Evolventa Bold"/>
                <a:sym typeface="Evolventa Bold"/>
              </a:rPr>
              <a:t>Курстық дайындық бойынша ақпарат</a:t>
            </a:r>
          </a:p>
          <a:p>
            <a:pPr algn="ctr">
              <a:lnSpc>
                <a:spcPts val="7947"/>
              </a:lnSpc>
            </a:pPr>
            <a:endParaRPr lang="en-US" sz="6623" b="1">
              <a:solidFill>
                <a:srgbClr val="2B4B82"/>
              </a:solidFill>
              <a:latin typeface="Evolventa Bold"/>
              <a:ea typeface="Evolventa Bold"/>
              <a:cs typeface="Evolventa Bold"/>
              <a:sym typeface="Evolventa 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Freeform 2"/>
          <p:cNvSpPr/>
          <p:nvPr/>
        </p:nvSpPr>
        <p:spPr>
          <a:xfrm>
            <a:off x="1028700" y="2647714"/>
            <a:ext cx="15583377" cy="7226791"/>
          </a:xfrm>
          <a:custGeom>
            <a:avLst/>
            <a:gdLst/>
            <a:ahLst/>
            <a:cxnLst/>
            <a:rect l="l" t="t" r="r" b="b"/>
            <a:pathLst>
              <a:path w="15583377" h="7226791">
                <a:moveTo>
                  <a:pt x="0" y="0"/>
                </a:moveTo>
                <a:lnTo>
                  <a:pt x="15583377" y="0"/>
                </a:lnTo>
                <a:lnTo>
                  <a:pt x="15583377" y="7226791"/>
                </a:lnTo>
                <a:lnTo>
                  <a:pt x="0" y="7226791"/>
                </a:lnTo>
                <a:lnTo>
                  <a:pt x="0" y="0"/>
                </a:lnTo>
                <a:close/>
              </a:path>
            </a:pathLst>
          </a:custGeom>
          <a:blipFill>
            <a:blip r:embed="rId2"/>
            <a:stretch>
              <a:fillRect/>
            </a:stretch>
          </a:blipFill>
        </p:spPr>
      </p:sp>
      <p:sp>
        <p:nvSpPr>
          <p:cNvPr id="3" name="TextBox 3"/>
          <p:cNvSpPr txBox="1"/>
          <p:nvPr/>
        </p:nvSpPr>
        <p:spPr>
          <a:xfrm>
            <a:off x="1028700" y="462062"/>
            <a:ext cx="16009551" cy="2924175"/>
          </a:xfrm>
          <a:prstGeom prst="rect">
            <a:avLst/>
          </a:prstGeom>
        </p:spPr>
        <p:txBody>
          <a:bodyPr lIns="0" tIns="0" rIns="0" bIns="0" rtlCol="0" anchor="t">
            <a:spAutoFit/>
          </a:bodyPr>
          <a:lstStyle/>
          <a:p>
            <a:pPr algn="l">
              <a:lnSpc>
                <a:spcPts val="7229"/>
              </a:lnSpc>
            </a:pPr>
            <a:r>
              <a:rPr lang="en-US" sz="6024" b="1">
                <a:solidFill>
                  <a:srgbClr val="2B4B82"/>
                </a:solidFill>
                <a:latin typeface="Evolventa Bold"/>
                <a:ea typeface="Evolventa Bold"/>
                <a:cs typeface="Evolventa Bold"/>
                <a:sym typeface="Evolventa Bold"/>
              </a:rPr>
              <a:t>Мұғалімдердің сайыстар мен олимпиадаларға қатысу қорытындысы</a:t>
            </a:r>
          </a:p>
          <a:p>
            <a:pPr algn="l">
              <a:lnSpc>
                <a:spcPts val="7230"/>
              </a:lnSpc>
            </a:pPr>
            <a:endParaRPr lang="en-US" sz="6024" b="1">
              <a:solidFill>
                <a:srgbClr val="2B4B82"/>
              </a:solidFill>
              <a:latin typeface="Evolventa Bold"/>
              <a:ea typeface="Evolventa Bold"/>
              <a:cs typeface="Evolventa Bold"/>
              <a:sym typeface="Evolventa 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3170651" y="381527"/>
            <a:ext cx="15117349" cy="2428462"/>
          </a:xfrm>
          <a:prstGeom prst="rect">
            <a:avLst/>
          </a:prstGeom>
        </p:spPr>
        <p:txBody>
          <a:bodyPr lIns="0" tIns="0" rIns="0" bIns="0" rtlCol="0" anchor="t">
            <a:spAutoFit/>
          </a:bodyPr>
          <a:lstStyle/>
          <a:p>
            <a:pPr algn="ctr">
              <a:lnSpc>
                <a:spcPts val="5913"/>
              </a:lnSpc>
            </a:pPr>
            <a:r>
              <a:rPr lang="en-US" sz="5424" b="1">
                <a:solidFill>
                  <a:srgbClr val="EFEFEF"/>
                </a:solidFill>
                <a:latin typeface="Evolventa Bold"/>
                <a:ea typeface="Evolventa Bold"/>
                <a:cs typeface="Evolventa Bold"/>
                <a:sym typeface="Evolventa Bold"/>
              </a:rPr>
              <a:t>Оқушылардың сайыстар мен олимпиадаларға қатысу қорытындысы</a:t>
            </a:r>
          </a:p>
          <a:p>
            <a:pPr algn="ctr">
              <a:lnSpc>
                <a:spcPts val="5913"/>
              </a:lnSpc>
            </a:pPr>
            <a:endParaRPr lang="en-US" sz="5424" b="1">
              <a:solidFill>
                <a:srgbClr val="EFEFEF"/>
              </a:solidFill>
              <a:latin typeface="Evolventa Bold"/>
              <a:ea typeface="Evolventa Bold"/>
              <a:cs typeface="Evolventa Bold"/>
              <a:sym typeface="Evolventa Bold"/>
            </a:endParaRPr>
          </a:p>
        </p:txBody>
      </p:sp>
      <p:sp>
        <p:nvSpPr>
          <p:cNvPr id="3" name="Freeform 3"/>
          <p:cNvSpPr/>
          <p:nvPr/>
        </p:nvSpPr>
        <p:spPr>
          <a:xfrm>
            <a:off x="-2879313" y="4173804"/>
            <a:ext cx="5758626" cy="4114800"/>
          </a:xfrm>
          <a:custGeom>
            <a:avLst/>
            <a:gdLst/>
            <a:ahLst/>
            <a:cxnLst/>
            <a:rect l="l" t="t" r="r" b="b"/>
            <a:pathLst>
              <a:path w="5758626" h="4114800">
                <a:moveTo>
                  <a:pt x="0" y="0"/>
                </a:moveTo>
                <a:lnTo>
                  <a:pt x="5758626" y="0"/>
                </a:lnTo>
                <a:lnTo>
                  <a:pt x="5758626" y="4114800"/>
                </a:lnTo>
                <a:lnTo>
                  <a:pt x="0" y="41148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5910795" y="8634384"/>
            <a:ext cx="3748344" cy="3073642"/>
          </a:xfrm>
          <a:custGeom>
            <a:avLst/>
            <a:gdLst/>
            <a:ahLst/>
            <a:cxnLst/>
            <a:rect l="l" t="t" r="r" b="b"/>
            <a:pathLst>
              <a:path w="3748344" h="3073642">
                <a:moveTo>
                  <a:pt x="0" y="0"/>
                </a:moveTo>
                <a:lnTo>
                  <a:pt x="3748344" y="0"/>
                </a:lnTo>
                <a:lnTo>
                  <a:pt x="3748344" y="3073642"/>
                </a:lnTo>
                <a:lnTo>
                  <a:pt x="0" y="307364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566643" y="-2441088"/>
            <a:ext cx="4317873" cy="5892879"/>
          </a:xfrm>
          <a:custGeom>
            <a:avLst/>
            <a:gdLst/>
            <a:ahLst/>
            <a:cxnLst/>
            <a:rect l="l" t="t" r="r" b="b"/>
            <a:pathLst>
              <a:path w="4317873" h="5892879">
                <a:moveTo>
                  <a:pt x="0" y="0"/>
                </a:moveTo>
                <a:lnTo>
                  <a:pt x="4317873" y="0"/>
                </a:lnTo>
                <a:lnTo>
                  <a:pt x="4317873" y="5892879"/>
                </a:lnTo>
                <a:lnTo>
                  <a:pt x="0" y="58928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6" name="Freeform 6"/>
          <p:cNvSpPr/>
          <p:nvPr/>
        </p:nvSpPr>
        <p:spPr>
          <a:xfrm flipH="1">
            <a:off x="-1062721" y="8865974"/>
            <a:ext cx="4597438" cy="2842053"/>
          </a:xfrm>
          <a:custGeom>
            <a:avLst/>
            <a:gdLst/>
            <a:ahLst/>
            <a:cxnLst/>
            <a:rect l="l" t="t" r="r" b="b"/>
            <a:pathLst>
              <a:path w="4597438" h="2842053">
                <a:moveTo>
                  <a:pt x="4597438" y="0"/>
                </a:moveTo>
                <a:lnTo>
                  <a:pt x="0" y="0"/>
                </a:lnTo>
                <a:lnTo>
                  <a:pt x="0" y="2842052"/>
                </a:lnTo>
                <a:lnTo>
                  <a:pt x="4597438" y="2842052"/>
                </a:lnTo>
                <a:lnTo>
                  <a:pt x="4597438"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 name="Freeform 7"/>
          <p:cNvSpPr/>
          <p:nvPr/>
        </p:nvSpPr>
        <p:spPr>
          <a:xfrm>
            <a:off x="0" y="3393241"/>
            <a:ext cx="9144000" cy="5675926"/>
          </a:xfrm>
          <a:custGeom>
            <a:avLst/>
            <a:gdLst/>
            <a:ahLst/>
            <a:cxnLst/>
            <a:rect l="l" t="t" r="r" b="b"/>
            <a:pathLst>
              <a:path w="9144000" h="5675926">
                <a:moveTo>
                  <a:pt x="0" y="0"/>
                </a:moveTo>
                <a:lnTo>
                  <a:pt x="9144000" y="0"/>
                </a:lnTo>
                <a:lnTo>
                  <a:pt x="9144000" y="5675926"/>
                </a:lnTo>
                <a:lnTo>
                  <a:pt x="0" y="5675926"/>
                </a:lnTo>
                <a:lnTo>
                  <a:pt x="0" y="0"/>
                </a:lnTo>
                <a:close/>
              </a:path>
            </a:pathLst>
          </a:custGeom>
          <a:blipFill>
            <a:blip r:embed="rId10"/>
            <a:stretch>
              <a:fillRect r="-6107"/>
            </a:stretch>
          </a:blipFill>
        </p:spPr>
      </p:sp>
      <p:sp>
        <p:nvSpPr>
          <p:cNvPr id="8" name="Freeform 8"/>
          <p:cNvSpPr/>
          <p:nvPr/>
        </p:nvSpPr>
        <p:spPr>
          <a:xfrm>
            <a:off x="9418278" y="3393241"/>
            <a:ext cx="8869722" cy="5648785"/>
          </a:xfrm>
          <a:custGeom>
            <a:avLst/>
            <a:gdLst/>
            <a:ahLst/>
            <a:cxnLst/>
            <a:rect l="l" t="t" r="r" b="b"/>
            <a:pathLst>
              <a:path w="8869722" h="5648785">
                <a:moveTo>
                  <a:pt x="0" y="0"/>
                </a:moveTo>
                <a:lnTo>
                  <a:pt x="8869722" y="0"/>
                </a:lnTo>
                <a:lnTo>
                  <a:pt x="8869722" y="5648785"/>
                </a:lnTo>
                <a:lnTo>
                  <a:pt x="0" y="5648785"/>
                </a:lnTo>
                <a:lnTo>
                  <a:pt x="0" y="0"/>
                </a:lnTo>
                <a:close/>
              </a:path>
            </a:pathLst>
          </a:custGeom>
          <a:blipFill>
            <a:blip r:embed="rId11"/>
            <a:stretch>
              <a:fillRect r="-5266"/>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reeform 2"/>
          <p:cNvSpPr/>
          <p:nvPr/>
        </p:nvSpPr>
        <p:spPr>
          <a:xfrm>
            <a:off x="1353193" y="0"/>
            <a:ext cx="15581613" cy="10342296"/>
          </a:xfrm>
          <a:custGeom>
            <a:avLst/>
            <a:gdLst/>
            <a:ahLst/>
            <a:cxnLst/>
            <a:rect l="l" t="t" r="r" b="b"/>
            <a:pathLst>
              <a:path w="15581613" h="10342296">
                <a:moveTo>
                  <a:pt x="0" y="0"/>
                </a:moveTo>
                <a:lnTo>
                  <a:pt x="15581614" y="0"/>
                </a:lnTo>
                <a:lnTo>
                  <a:pt x="15581614" y="10342296"/>
                </a:lnTo>
                <a:lnTo>
                  <a:pt x="0" y="10342296"/>
                </a:lnTo>
                <a:lnTo>
                  <a:pt x="0" y="0"/>
                </a:lnTo>
                <a:close/>
              </a:path>
            </a:pathLst>
          </a:custGeom>
          <a:blipFill>
            <a:blip r:embed="rId2"/>
            <a:stretch>
              <a:fillRect/>
            </a:stretch>
          </a:blipFill>
        </p:spPr>
      </p:sp>
      <p:grpSp>
        <p:nvGrpSpPr>
          <p:cNvPr id="3" name="Group 3"/>
          <p:cNvGrpSpPr/>
          <p:nvPr/>
        </p:nvGrpSpPr>
        <p:grpSpPr>
          <a:xfrm>
            <a:off x="-1351930" y="5143500"/>
            <a:ext cx="11285509" cy="3119584"/>
            <a:chOff x="0" y="0"/>
            <a:chExt cx="15047346" cy="4159445"/>
          </a:xfrm>
        </p:grpSpPr>
        <p:sp>
          <p:nvSpPr>
            <p:cNvPr id="4" name="TextBox 4"/>
            <p:cNvSpPr txBox="1"/>
            <p:nvPr/>
          </p:nvSpPr>
          <p:spPr>
            <a:xfrm>
              <a:off x="0" y="3298808"/>
              <a:ext cx="14830684" cy="665057"/>
            </a:xfrm>
            <a:prstGeom prst="rect">
              <a:avLst/>
            </a:prstGeom>
          </p:spPr>
          <p:txBody>
            <a:bodyPr lIns="0" tIns="0" rIns="0" bIns="0" rtlCol="0" anchor="t">
              <a:spAutoFit/>
            </a:bodyPr>
            <a:lstStyle/>
            <a:p>
              <a:pPr algn="l">
                <a:lnSpc>
                  <a:spcPts val="3744"/>
                </a:lnSpc>
              </a:pPr>
              <a:endParaRPr/>
            </a:p>
          </p:txBody>
        </p:sp>
        <p:sp>
          <p:nvSpPr>
            <p:cNvPr id="5" name="TextBox 5"/>
            <p:cNvSpPr txBox="1"/>
            <p:nvPr/>
          </p:nvSpPr>
          <p:spPr>
            <a:xfrm>
              <a:off x="216661" y="-62865"/>
              <a:ext cx="14830684" cy="1760855"/>
            </a:xfrm>
            <a:prstGeom prst="rect">
              <a:avLst/>
            </a:prstGeom>
          </p:spPr>
          <p:txBody>
            <a:bodyPr lIns="0" tIns="0" rIns="0" bIns="0" rtlCol="0" anchor="t">
              <a:spAutoFit/>
            </a:bodyPr>
            <a:lstStyle/>
            <a:p>
              <a:pPr algn="l">
                <a:lnSpc>
                  <a:spcPts val="5040"/>
                </a:lnSpc>
              </a:pPr>
              <a:endParaRPr/>
            </a:p>
            <a:p>
              <a:pPr algn="l">
                <a:lnSpc>
                  <a:spcPts val="5040"/>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510740" y="6502099"/>
            <a:ext cx="1894295" cy="4252500"/>
          </a:xfrm>
          <a:custGeom>
            <a:avLst/>
            <a:gdLst/>
            <a:ahLst/>
            <a:cxnLst/>
            <a:rect l="l" t="t" r="r" b="b"/>
            <a:pathLst>
              <a:path w="1894295" h="4252500">
                <a:moveTo>
                  <a:pt x="0" y="0"/>
                </a:moveTo>
                <a:lnTo>
                  <a:pt x="1894295" y="0"/>
                </a:lnTo>
                <a:lnTo>
                  <a:pt x="1894295" y="4252500"/>
                </a:lnTo>
                <a:lnTo>
                  <a:pt x="0" y="4252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3258397" y="7013860"/>
            <a:ext cx="5758626" cy="4114800"/>
          </a:xfrm>
          <a:custGeom>
            <a:avLst/>
            <a:gdLst/>
            <a:ahLst/>
            <a:cxnLst/>
            <a:rect l="l" t="t" r="r" b="b"/>
            <a:pathLst>
              <a:path w="5758626" h="4114800">
                <a:moveTo>
                  <a:pt x="0" y="0"/>
                </a:moveTo>
                <a:lnTo>
                  <a:pt x="5758626" y="0"/>
                </a:lnTo>
                <a:lnTo>
                  <a:pt x="575862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1130236" y="-1348403"/>
            <a:ext cx="4317873" cy="5892879"/>
          </a:xfrm>
          <a:custGeom>
            <a:avLst/>
            <a:gdLst/>
            <a:ahLst/>
            <a:cxnLst/>
            <a:rect l="l" t="t" r="r" b="b"/>
            <a:pathLst>
              <a:path w="4317873" h="5892879">
                <a:moveTo>
                  <a:pt x="0" y="0"/>
                </a:moveTo>
                <a:lnTo>
                  <a:pt x="4317872" y="0"/>
                </a:lnTo>
                <a:lnTo>
                  <a:pt x="4317872" y="5892878"/>
                </a:lnTo>
                <a:lnTo>
                  <a:pt x="0" y="589287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5" name="Group 5"/>
          <p:cNvGrpSpPr/>
          <p:nvPr/>
        </p:nvGrpSpPr>
        <p:grpSpPr>
          <a:xfrm>
            <a:off x="2343629" y="3986185"/>
            <a:ext cx="14161862" cy="3027675"/>
            <a:chOff x="0" y="0"/>
            <a:chExt cx="18882483" cy="4036900"/>
          </a:xfrm>
        </p:grpSpPr>
        <p:sp>
          <p:nvSpPr>
            <p:cNvPr id="6" name="TextBox 6"/>
            <p:cNvSpPr txBox="1"/>
            <p:nvPr/>
          </p:nvSpPr>
          <p:spPr>
            <a:xfrm>
              <a:off x="0" y="-200178"/>
              <a:ext cx="18882483" cy="2606675"/>
            </a:xfrm>
            <a:prstGeom prst="rect">
              <a:avLst/>
            </a:prstGeom>
          </p:spPr>
          <p:txBody>
            <a:bodyPr lIns="0" tIns="0" rIns="0" bIns="0" rtlCol="0" anchor="t">
              <a:spAutoFit/>
            </a:bodyPr>
            <a:lstStyle/>
            <a:p>
              <a:pPr algn="ctr">
                <a:lnSpc>
                  <a:spcPts val="7358"/>
                </a:lnSpc>
              </a:pPr>
              <a:r>
                <a:rPr lang="en-US" sz="6132" b="1">
                  <a:solidFill>
                    <a:srgbClr val="F7B4A7"/>
                  </a:solidFill>
                  <a:latin typeface="Evolventa Bold"/>
                  <a:ea typeface="Evolventa Bold"/>
                  <a:cs typeface="Evolventa Bold"/>
                  <a:sym typeface="Evolventa Bold"/>
                </a:rPr>
                <a:t>Білім сапасының қорытындысы</a:t>
              </a:r>
            </a:p>
            <a:p>
              <a:pPr algn="ctr">
                <a:lnSpc>
                  <a:spcPts val="6998"/>
                </a:lnSpc>
              </a:pPr>
              <a:endParaRPr lang="en-US" sz="6132" b="1">
                <a:solidFill>
                  <a:srgbClr val="F7B4A7"/>
                </a:solidFill>
                <a:latin typeface="Evolventa Bold"/>
                <a:ea typeface="Evolventa Bold"/>
                <a:cs typeface="Evolventa Bold"/>
                <a:sym typeface="Evolventa Bold"/>
              </a:endParaRPr>
            </a:p>
          </p:txBody>
        </p:sp>
        <p:sp>
          <p:nvSpPr>
            <p:cNvPr id="7" name="TextBox 7"/>
            <p:cNvSpPr txBox="1"/>
            <p:nvPr/>
          </p:nvSpPr>
          <p:spPr>
            <a:xfrm>
              <a:off x="0" y="3285024"/>
              <a:ext cx="18882483" cy="753704"/>
            </a:xfrm>
            <a:prstGeom prst="rect">
              <a:avLst/>
            </a:prstGeom>
          </p:spPr>
          <p:txBody>
            <a:bodyPr lIns="0" tIns="0" rIns="0" bIns="0" rtlCol="0" anchor="t">
              <a:spAutoFit/>
            </a:bodyPr>
            <a:lstStyle/>
            <a:p>
              <a:pPr algn="l">
                <a:lnSpc>
                  <a:spcPts val="4233"/>
                </a:lnSpc>
              </a:pPr>
              <a:endParaRPr/>
            </a:p>
          </p:txBody>
        </p:sp>
      </p:grpSp>
      <p:sp>
        <p:nvSpPr>
          <p:cNvPr id="8" name="Freeform 8"/>
          <p:cNvSpPr/>
          <p:nvPr/>
        </p:nvSpPr>
        <p:spPr>
          <a:xfrm>
            <a:off x="6845281" y="5592834"/>
            <a:ext cx="4597438" cy="2842053"/>
          </a:xfrm>
          <a:custGeom>
            <a:avLst/>
            <a:gdLst/>
            <a:ahLst/>
            <a:cxnLst/>
            <a:rect l="l" t="t" r="r" b="b"/>
            <a:pathLst>
              <a:path w="4597438" h="2842053">
                <a:moveTo>
                  <a:pt x="0" y="0"/>
                </a:moveTo>
                <a:lnTo>
                  <a:pt x="4597438" y="0"/>
                </a:lnTo>
                <a:lnTo>
                  <a:pt x="4597438" y="2842053"/>
                </a:lnTo>
                <a:lnTo>
                  <a:pt x="0" y="284205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Freeform 2"/>
          <p:cNvSpPr/>
          <p:nvPr/>
        </p:nvSpPr>
        <p:spPr>
          <a:xfrm>
            <a:off x="14871727" y="9258300"/>
            <a:ext cx="4338720" cy="2713672"/>
          </a:xfrm>
          <a:custGeom>
            <a:avLst/>
            <a:gdLst/>
            <a:ahLst/>
            <a:cxnLst/>
            <a:rect l="l" t="t" r="r" b="b"/>
            <a:pathLst>
              <a:path w="4338720" h="2713672">
                <a:moveTo>
                  <a:pt x="0" y="0"/>
                </a:moveTo>
                <a:lnTo>
                  <a:pt x="4338720" y="0"/>
                </a:lnTo>
                <a:lnTo>
                  <a:pt x="4338720" y="2713672"/>
                </a:lnTo>
                <a:lnTo>
                  <a:pt x="0" y="271367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262783" y="2256677"/>
            <a:ext cx="6411161" cy="7866455"/>
          </a:xfrm>
          <a:custGeom>
            <a:avLst/>
            <a:gdLst/>
            <a:ahLst/>
            <a:cxnLst/>
            <a:rect l="l" t="t" r="r" b="b"/>
            <a:pathLst>
              <a:path w="6411161" h="7866455">
                <a:moveTo>
                  <a:pt x="0" y="0"/>
                </a:moveTo>
                <a:lnTo>
                  <a:pt x="6411161" y="0"/>
                </a:lnTo>
                <a:lnTo>
                  <a:pt x="6411161" y="7866455"/>
                </a:lnTo>
                <a:lnTo>
                  <a:pt x="0" y="7866455"/>
                </a:lnTo>
                <a:lnTo>
                  <a:pt x="0" y="0"/>
                </a:lnTo>
                <a:close/>
              </a:path>
            </a:pathLst>
          </a:custGeom>
          <a:blipFill>
            <a:blip r:embed="rId4"/>
            <a:stretch>
              <a:fillRect/>
            </a:stretch>
          </a:blipFill>
          <a:ln w="66675" cap="sq">
            <a:solidFill>
              <a:srgbClr val="000000"/>
            </a:solidFill>
            <a:prstDash val="solid"/>
            <a:miter/>
          </a:ln>
        </p:spPr>
      </p:sp>
      <p:sp>
        <p:nvSpPr>
          <p:cNvPr id="4" name="Freeform 4"/>
          <p:cNvSpPr/>
          <p:nvPr/>
        </p:nvSpPr>
        <p:spPr>
          <a:xfrm>
            <a:off x="8925787" y="2256677"/>
            <a:ext cx="7553289" cy="7454697"/>
          </a:xfrm>
          <a:custGeom>
            <a:avLst/>
            <a:gdLst/>
            <a:ahLst/>
            <a:cxnLst/>
            <a:rect l="l" t="t" r="r" b="b"/>
            <a:pathLst>
              <a:path w="7553289" h="7454697">
                <a:moveTo>
                  <a:pt x="0" y="0"/>
                </a:moveTo>
                <a:lnTo>
                  <a:pt x="7553289" y="0"/>
                </a:lnTo>
                <a:lnTo>
                  <a:pt x="7553289" y="7454697"/>
                </a:lnTo>
                <a:lnTo>
                  <a:pt x="0" y="7454697"/>
                </a:lnTo>
                <a:lnTo>
                  <a:pt x="0" y="0"/>
                </a:lnTo>
                <a:close/>
              </a:path>
            </a:pathLst>
          </a:custGeom>
          <a:blipFill>
            <a:blip r:embed="rId5"/>
            <a:stretch>
              <a:fillRect r="-2448" b="-429"/>
            </a:stretch>
          </a:blipFill>
          <a:ln w="66675" cap="sq">
            <a:solidFill>
              <a:srgbClr val="000000"/>
            </a:solidFill>
            <a:prstDash val="solid"/>
            <a:miter/>
          </a:ln>
        </p:spPr>
      </p:sp>
      <p:sp>
        <p:nvSpPr>
          <p:cNvPr id="5" name="TextBox 5"/>
          <p:cNvSpPr txBox="1"/>
          <p:nvPr/>
        </p:nvSpPr>
        <p:spPr>
          <a:xfrm>
            <a:off x="514350" y="287234"/>
            <a:ext cx="17259300" cy="2359469"/>
          </a:xfrm>
          <a:prstGeom prst="rect">
            <a:avLst/>
          </a:prstGeom>
        </p:spPr>
        <p:txBody>
          <a:bodyPr lIns="0" tIns="0" rIns="0" bIns="0" rtlCol="0" anchor="t">
            <a:spAutoFit/>
          </a:bodyPr>
          <a:lstStyle/>
          <a:p>
            <a:pPr algn="l">
              <a:lnSpc>
                <a:spcPts val="5616"/>
              </a:lnSpc>
            </a:pPr>
            <a:r>
              <a:rPr lang="en-US" sz="5975" spc="-65">
                <a:solidFill>
                  <a:srgbClr val="2B4B82"/>
                </a:solidFill>
                <a:latin typeface="Evolventa"/>
                <a:ea typeface="Evolventa"/>
                <a:cs typeface="Evolventa"/>
                <a:sym typeface="Evolventa"/>
              </a:rPr>
              <a:t>2023-2024 және 2024-2025 оқу жылдарының білім сапасының салыстырмалы көрсеткіші </a:t>
            </a:r>
          </a:p>
          <a:p>
            <a:pPr algn="l">
              <a:lnSpc>
                <a:spcPts val="5616"/>
              </a:lnSpc>
            </a:pPr>
            <a:endParaRPr lang="en-US" sz="5975" spc="-65">
              <a:solidFill>
                <a:srgbClr val="2B4B82"/>
              </a:solidFill>
              <a:latin typeface="Evolventa"/>
              <a:ea typeface="Evolventa"/>
              <a:cs typeface="Evolventa"/>
              <a:sym typeface="Evolvent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0" y="0"/>
            <a:ext cx="7653084" cy="9874946"/>
          </a:xfrm>
          <a:custGeom>
            <a:avLst/>
            <a:gdLst/>
            <a:ahLst/>
            <a:cxnLst/>
            <a:rect l="l" t="t" r="r" b="b"/>
            <a:pathLst>
              <a:path w="7653084" h="9874946">
                <a:moveTo>
                  <a:pt x="0" y="0"/>
                </a:moveTo>
                <a:lnTo>
                  <a:pt x="7653084" y="0"/>
                </a:lnTo>
                <a:lnTo>
                  <a:pt x="7653084" y="9874946"/>
                </a:lnTo>
                <a:lnTo>
                  <a:pt x="0" y="9874946"/>
                </a:lnTo>
                <a:lnTo>
                  <a:pt x="0" y="0"/>
                </a:lnTo>
                <a:close/>
              </a:path>
            </a:pathLst>
          </a:custGeom>
          <a:blipFill>
            <a:blip r:embed="rId3"/>
            <a:stretch>
              <a:fillRect/>
            </a:stretch>
          </a:blipFill>
        </p:spPr>
      </p:sp>
      <p:graphicFrame>
        <p:nvGraphicFramePr>
          <p:cNvPr id="3" name="Object 3"/>
          <p:cNvGraphicFramePr/>
          <p:nvPr/>
        </p:nvGraphicFramePr>
        <p:xfrm>
          <a:off x="8894614" y="2218389"/>
          <a:ext cx="7781925" cy="3187351"/>
        </p:xfrm>
        <a:graphic>
          <a:graphicData uri="http://schemas.openxmlformats.org/presentationml/2006/ole">
            <mc:AlternateContent xmlns:mc="http://schemas.openxmlformats.org/markup-compatibility/2006">
              <mc:Choice xmlns:v="urn:schemas-microsoft-com:vml" Requires="v">
                <p:oleObj spid="_x0000_s1026" name="Worksheet" r:id="rId4" imgW="9334500" imgH="4737100" progId="Excel.Sheet.12">
                  <p:embed/>
                </p:oleObj>
              </mc:Choice>
              <mc:Fallback>
                <p:oleObj name="Worksheet" r:id="rId4" imgW="9334500" imgH="4737100" progId="Excel.Sheet.12">
                  <p:embed/>
                  <p:pic>
                    <p:nvPicPr>
                      <p:cNvPr id="0" name=""/>
                      <p:cNvPicPr/>
                      <p:nvPr/>
                    </p:nvPicPr>
                    <p:blipFill>
                      <a:blip r:embed="rId5"/>
                      <a:stretch>
                        <a:fillRect/>
                      </a:stretch>
                    </p:blipFill>
                    <p:spPr>
                      <a:xfrm>
                        <a:off x="8894614" y="2218389"/>
                        <a:ext cx="7781925" cy="3187351"/>
                      </a:xfrm>
                      <a:prstGeom prst="rect">
                        <a:avLst/>
                      </a:prstGeom>
                    </p:spPr>
                  </p:pic>
                </p:oleObj>
              </mc:Fallback>
            </mc:AlternateContent>
          </a:graphicData>
        </a:graphic>
      </p:graphicFrame>
      <p:sp>
        <p:nvSpPr>
          <p:cNvPr id="4" name="Freeform 4"/>
          <p:cNvSpPr/>
          <p:nvPr/>
        </p:nvSpPr>
        <p:spPr>
          <a:xfrm>
            <a:off x="14732121" y="8865974"/>
            <a:ext cx="4597438" cy="2842053"/>
          </a:xfrm>
          <a:custGeom>
            <a:avLst/>
            <a:gdLst/>
            <a:ahLst/>
            <a:cxnLst/>
            <a:rect l="l" t="t" r="r" b="b"/>
            <a:pathLst>
              <a:path w="4597438" h="2842053">
                <a:moveTo>
                  <a:pt x="0" y="0"/>
                </a:moveTo>
                <a:lnTo>
                  <a:pt x="4597438" y="0"/>
                </a:lnTo>
                <a:lnTo>
                  <a:pt x="4597438" y="2842052"/>
                </a:lnTo>
                <a:lnTo>
                  <a:pt x="0" y="284205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7653084" y="433070"/>
            <a:ext cx="10083347" cy="668655"/>
          </a:xfrm>
          <a:prstGeom prst="rect">
            <a:avLst/>
          </a:prstGeom>
        </p:spPr>
        <p:txBody>
          <a:bodyPr lIns="0" tIns="0" rIns="0" bIns="0" rtlCol="0" anchor="t">
            <a:spAutoFit/>
          </a:bodyPr>
          <a:lstStyle/>
          <a:p>
            <a:pPr algn="ctr">
              <a:lnSpc>
                <a:spcPts val="4619"/>
              </a:lnSpc>
              <a:spcBef>
                <a:spcPct val="0"/>
              </a:spcBef>
            </a:pPr>
            <a:r>
              <a:rPr lang="en-US" sz="3299" b="1" spc="564">
                <a:solidFill>
                  <a:srgbClr val="F0ABC1"/>
                </a:solidFill>
                <a:latin typeface="Evolventa Bold"/>
                <a:ea typeface="Evolventa Bold"/>
                <a:cs typeface="Evolventa Bold"/>
                <a:sym typeface="Evolventa Bold"/>
              </a:rPr>
              <a:t>БІЛІМ САПАСЫ (ЖАЛПЫ АҚПАРАТ)</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2158936" y="-3541970"/>
            <a:ext cx="4317873" cy="5892879"/>
          </a:xfrm>
          <a:custGeom>
            <a:avLst/>
            <a:gdLst/>
            <a:ahLst/>
            <a:cxnLst/>
            <a:rect l="l" t="t" r="r" b="b"/>
            <a:pathLst>
              <a:path w="4317873" h="5892879">
                <a:moveTo>
                  <a:pt x="0" y="0"/>
                </a:moveTo>
                <a:lnTo>
                  <a:pt x="4317872" y="0"/>
                </a:lnTo>
                <a:lnTo>
                  <a:pt x="4317872" y="5892878"/>
                </a:lnTo>
                <a:lnTo>
                  <a:pt x="0" y="589287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15989281" y="9258300"/>
            <a:ext cx="4597438" cy="2842053"/>
          </a:xfrm>
          <a:custGeom>
            <a:avLst/>
            <a:gdLst/>
            <a:ahLst/>
            <a:cxnLst/>
            <a:rect l="l" t="t" r="r" b="b"/>
            <a:pathLst>
              <a:path w="4597438" h="2842053">
                <a:moveTo>
                  <a:pt x="0" y="0"/>
                </a:moveTo>
                <a:lnTo>
                  <a:pt x="4597438" y="0"/>
                </a:lnTo>
                <a:lnTo>
                  <a:pt x="4597438" y="2842053"/>
                </a:lnTo>
                <a:lnTo>
                  <a:pt x="0" y="28420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467563" y="70943"/>
            <a:ext cx="17820437" cy="2981325"/>
          </a:xfrm>
          <a:prstGeom prst="rect">
            <a:avLst/>
          </a:prstGeom>
        </p:spPr>
        <p:txBody>
          <a:bodyPr lIns="0" tIns="0" rIns="0" bIns="0" rtlCol="0" anchor="t">
            <a:spAutoFit/>
          </a:bodyPr>
          <a:lstStyle/>
          <a:p>
            <a:pPr algn="ctr">
              <a:lnSpc>
                <a:spcPts val="7358"/>
              </a:lnSpc>
              <a:spcBef>
                <a:spcPct val="0"/>
              </a:spcBef>
            </a:pPr>
            <a:r>
              <a:rPr lang="en-US" sz="6132" b="1">
                <a:solidFill>
                  <a:srgbClr val="F0ABC1"/>
                </a:solidFill>
                <a:latin typeface="Evolventa Bold"/>
                <a:ea typeface="Evolventa Bold"/>
                <a:cs typeface="Evolventa Bold"/>
                <a:sym typeface="Evolventa Bold"/>
              </a:rPr>
              <a:t>Ерекше білім беруді қажет ететін оқушылармен жұмысты ұйымдастыру барысы</a:t>
            </a:r>
          </a:p>
        </p:txBody>
      </p:sp>
      <p:sp>
        <p:nvSpPr>
          <p:cNvPr id="5" name="TextBox 5"/>
          <p:cNvSpPr txBox="1"/>
          <p:nvPr/>
        </p:nvSpPr>
        <p:spPr>
          <a:xfrm>
            <a:off x="262276" y="3116104"/>
            <a:ext cx="18522798" cy="5973584"/>
          </a:xfrm>
          <a:prstGeom prst="rect">
            <a:avLst/>
          </a:prstGeom>
        </p:spPr>
        <p:txBody>
          <a:bodyPr lIns="0" tIns="0" rIns="0" bIns="0" rtlCol="0" anchor="t">
            <a:spAutoFit/>
          </a:bodyPr>
          <a:lstStyle/>
          <a:p>
            <a:pPr algn="l">
              <a:lnSpc>
                <a:spcPts val="3846"/>
              </a:lnSpc>
              <a:spcBef>
                <a:spcPct val="0"/>
              </a:spcBef>
            </a:pPr>
            <a:r>
              <a:rPr lang="en-US" sz="3205" b="1">
                <a:solidFill>
                  <a:srgbClr val="EFEFEF"/>
                </a:solidFill>
                <a:latin typeface="Evolventa Bold"/>
                <a:ea typeface="Evolventa Bold"/>
                <a:cs typeface="Evolventa Bold"/>
                <a:sym typeface="Evolventa Bold"/>
              </a:rPr>
              <a:t>1.ЕББҚЕ оқушылар қозғалысы келесі бағыттар бойынша ;-Инклюзивті білім беру мекемелеріне бағытына көшу:жалпы білім беретін мектептерге интеграциялануы.</a:t>
            </a:r>
          </a:p>
          <a:p>
            <a:pPr algn="l">
              <a:lnSpc>
                <a:spcPts val="3846"/>
              </a:lnSpc>
              <a:spcBef>
                <a:spcPct val="0"/>
              </a:spcBef>
            </a:pPr>
            <a:r>
              <a:rPr lang="en-US" sz="3205" b="1">
                <a:solidFill>
                  <a:srgbClr val="EFEFEF"/>
                </a:solidFill>
                <a:latin typeface="Evolventa Bold"/>
                <a:ea typeface="Evolventa Bold"/>
                <a:cs typeface="Evolventa Bold"/>
                <a:sym typeface="Evolventa Bold"/>
              </a:rPr>
              <a:t>-Арнайы білім беру мекемелеріне ауысу: күрделі бұзылыстары бар балалар үшін.</a:t>
            </a:r>
          </a:p>
          <a:p>
            <a:pPr algn="l">
              <a:lnSpc>
                <a:spcPts val="3846"/>
              </a:lnSpc>
              <a:spcBef>
                <a:spcPct val="0"/>
              </a:spcBef>
            </a:pPr>
            <a:r>
              <a:rPr lang="en-US" sz="3205" b="1">
                <a:solidFill>
                  <a:srgbClr val="EFEFEF"/>
                </a:solidFill>
                <a:latin typeface="Evolventa Bold"/>
                <a:ea typeface="Evolventa Bold"/>
                <a:cs typeface="Evolventa Bold"/>
                <a:sym typeface="Evolventa Bold"/>
              </a:rPr>
              <a:t>-Қашықтықтан немесе үйден оқытуға ауысу: денсаулық жағдайына байланысты.</a:t>
            </a:r>
          </a:p>
          <a:p>
            <a:pPr algn="l">
              <a:lnSpc>
                <a:spcPts val="3846"/>
              </a:lnSpc>
              <a:spcBef>
                <a:spcPct val="0"/>
              </a:spcBef>
            </a:pPr>
            <a:r>
              <a:rPr lang="en-US" sz="3205" b="1">
                <a:solidFill>
                  <a:srgbClr val="EFEFEF"/>
                </a:solidFill>
                <a:latin typeface="Evolventa Bold"/>
                <a:ea typeface="Evolventa Bold"/>
                <a:cs typeface="Evolventa Bold"/>
                <a:sym typeface="Evolventa Bold"/>
              </a:rPr>
              <a:t>-Бейімделген қосымша білім беру ұйымдарына баруы : қосымша дамуға арналған.</a:t>
            </a:r>
          </a:p>
          <a:p>
            <a:pPr algn="l">
              <a:lnSpc>
                <a:spcPts val="3846"/>
              </a:lnSpc>
              <a:spcBef>
                <a:spcPct val="0"/>
              </a:spcBef>
            </a:pPr>
            <a:r>
              <a:rPr lang="en-US" sz="3205" b="1">
                <a:solidFill>
                  <a:srgbClr val="EFEFEF"/>
                </a:solidFill>
                <a:latin typeface="Evolventa Bold"/>
                <a:ea typeface="Evolventa Bold"/>
                <a:cs typeface="Evolventa Bold"/>
                <a:sym typeface="Evolventa Bold"/>
              </a:rPr>
              <a:t>2.Қозғалысқа әсер ететін факторлар </a:t>
            </a:r>
          </a:p>
          <a:p>
            <a:pPr algn="l">
              <a:lnSpc>
                <a:spcPts val="3846"/>
              </a:lnSpc>
              <a:spcBef>
                <a:spcPct val="0"/>
              </a:spcBef>
            </a:pPr>
            <a:r>
              <a:rPr lang="en-US" sz="3205" b="1">
                <a:solidFill>
                  <a:srgbClr val="EFEFEF"/>
                </a:solidFill>
                <a:latin typeface="Evolventa Bold"/>
                <a:ea typeface="Evolventa Bold"/>
                <a:cs typeface="Evolventa Bold"/>
                <a:sym typeface="Evolventa Bold"/>
              </a:rPr>
              <a:t>-ПМПҚ қорытындылар \психологиялық-медициналық-педагогикалық консультация.</a:t>
            </a:r>
          </a:p>
          <a:p>
            <a:pPr algn="l">
              <a:lnSpc>
                <a:spcPts val="4131"/>
              </a:lnSpc>
              <a:spcBef>
                <a:spcPct val="0"/>
              </a:spcBef>
            </a:pPr>
            <a:r>
              <a:rPr lang="en-US" sz="3442" b="1">
                <a:solidFill>
                  <a:srgbClr val="EFEFEF"/>
                </a:solidFill>
                <a:latin typeface="Evolventa Bold"/>
                <a:ea typeface="Evolventa Bold"/>
                <a:cs typeface="Evolventa Bold"/>
                <a:sym typeface="Evolventa Bold"/>
              </a:rPr>
              <a:t>-Ата-аналардың қалауы.</a:t>
            </a:r>
          </a:p>
          <a:p>
            <a:pPr algn="l">
              <a:lnSpc>
                <a:spcPts val="3846"/>
              </a:lnSpc>
              <a:spcBef>
                <a:spcPct val="0"/>
              </a:spcBef>
            </a:pPr>
            <a:r>
              <a:rPr lang="en-US" sz="3205" b="1">
                <a:solidFill>
                  <a:srgbClr val="EFEFEF"/>
                </a:solidFill>
                <a:latin typeface="Evolventa Bold"/>
                <a:ea typeface="Evolventa Bold"/>
                <a:cs typeface="Evolventa Bold"/>
                <a:sym typeface="Evolventa Bold"/>
              </a:rPr>
              <a:t>-Мектеп жағдайының өзгеруі.\ мамандардың болуы,қолжетімді орта\</a:t>
            </a:r>
          </a:p>
          <a:p>
            <a:pPr algn="l">
              <a:lnSpc>
                <a:spcPts val="3846"/>
              </a:lnSpc>
              <a:spcBef>
                <a:spcPct val="0"/>
              </a:spcBef>
            </a:pPr>
            <a:r>
              <a:rPr lang="en-US" sz="3205" b="1">
                <a:solidFill>
                  <a:srgbClr val="EFEFEF"/>
                </a:solidFill>
                <a:latin typeface="Evolventa Bold"/>
                <a:ea typeface="Evolventa Bold"/>
                <a:cs typeface="Evolventa Bold"/>
                <a:sym typeface="Evolventa Bold"/>
              </a:rPr>
              <a:t>-Оқушының даму динамикасы.</a:t>
            </a:r>
          </a:p>
          <a:p>
            <a:pPr algn="l">
              <a:lnSpc>
                <a:spcPts val="3846"/>
              </a:lnSpc>
              <a:spcBef>
                <a:spcPct val="0"/>
              </a:spcBef>
            </a:pPr>
            <a:r>
              <a:rPr lang="en-US" sz="3205" b="1">
                <a:solidFill>
                  <a:srgbClr val="EFEFEF"/>
                </a:solidFill>
                <a:latin typeface="Evolventa Bold"/>
                <a:ea typeface="Evolventa Bold"/>
                <a:cs typeface="Evolventa Bold"/>
                <a:sym typeface="Evolventa Bold"/>
              </a:rPr>
              <a:t>-Мемлекеттік саясат пен нормативтік өзгерістер \инклюзивті білім беруді қолдау шаралары.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0" y="1028700"/>
            <a:ext cx="18840123" cy="7771551"/>
          </a:xfrm>
          <a:custGeom>
            <a:avLst/>
            <a:gdLst/>
            <a:ahLst/>
            <a:cxnLst/>
            <a:rect l="l" t="t" r="r" b="b"/>
            <a:pathLst>
              <a:path w="18840123" h="7771551">
                <a:moveTo>
                  <a:pt x="0" y="0"/>
                </a:moveTo>
                <a:lnTo>
                  <a:pt x="18840123" y="0"/>
                </a:lnTo>
                <a:lnTo>
                  <a:pt x="18840123" y="7771551"/>
                </a:lnTo>
                <a:lnTo>
                  <a:pt x="0" y="7771551"/>
                </a:lnTo>
                <a:lnTo>
                  <a:pt x="0" y="0"/>
                </a:lnTo>
                <a:close/>
              </a:path>
            </a:pathLst>
          </a:custGeom>
          <a:blipFill>
            <a:blip r:embed="rId2"/>
            <a:stretch>
              <a:fillRect/>
            </a:stretch>
          </a:blipFill>
        </p:spPr>
      </p:sp>
      <p:sp>
        <p:nvSpPr>
          <p:cNvPr id="3" name="Freeform 3"/>
          <p:cNvSpPr/>
          <p:nvPr/>
        </p:nvSpPr>
        <p:spPr>
          <a:xfrm>
            <a:off x="645331" y="2537422"/>
            <a:ext cx="16997338" cy="5795297"/>
          </a:xfrm>
          <a:custGeom>
            <a:avLst/>
            <a:gdLst/>
            <a:ahLst/>
            <a:cxnLst/>
            <a:rect l="l" t="t" r="r" b="b"/>
            <a:pathLst>
              <a:path w="16997338" h="5795297">
                <a:moveTo>
                  <a:pt x="0" y="0"/>
                </a:moveTo>
                <a:lnTo>
                  <a:pt x="16997338" y="0"/>
                </a:lnTo>
                <a:lnTo>
                  <a:pt x="16997338" y="5795297"/>
                </a:lnTo>
                <a:lnTo>
                  <a:pt x="0" y="5795297"/>
                </a:lnTo>
                <a:lnTo>
                  <a:pt x="0" y="0"/>
                </a:lnTo>
                <a:close/>
              </a:path>
            </a:pathLst>
          </a:custGeom>
          <a:blipFill>
            <a:blip r:embed="rId3"/>
            <a:stretch>
              <a:fillRect t="-7925" b="-7925"/>
            </a:stretch>
          </a:blipFill>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2138852" y="381000"/>
            <a:ext cx="13573869" cy="1114425"/>
          </a:xfrm>
          <a:prstGeom prst="rect">
            <a:avLst/>
          </a:prstGeom>
        </p:spPr>
        <p:txBody>
          <a:bodyPr lIns="0" tIns="0" rIns="0" bIns="0" rtlCol="0" anchor="t">
            <a:spAutoFit/>
          </a:bodyPr>
          <a:lstStyle/>
          <a:p>
            <a:pPr algn="ctr">
              <a:lnSpc>
                <a:spcPts val="7358"/>
              </a:lnSpc>
              <a:spcBef>
                <a:spcPct val="0"/>
              </a:spcBef>
            </a:pPr>
            <a:r>
              <a:rPr lang="en-US" sz="6132" b="1">
                <a:solidFill>
                  <a:srgbClr val="F0ABC1"/>
                </a:solidFill>
                <a:latin typeface="Evolventa Bold"/>
                <a:ea typeface="Evolventa Bold"/>
                <a:cs typeface="Evolventa Bold"/>
                <a:sym typeface="Evolventa Bold"/>
              </a:rPr>
              <a:t>Туындаған мәселелердің талдауы</a:t>
            </a:r>
          </a:p>
        </p:txBody>
      </p:sp>
      <p:sp>
        <p:nvSpPr>
          <p:cNvPr id="3" name="TextBox 3"/>
          <p:cNvSpPr txBox="1"/>
          <p:nvPr/>
        </p:nvSpPr>
        <p:spPr>
          <a:xfrm>
            <a:off x="249386" y="2329321"/>
            <a:ext cx="18288000" cy="6515100"/>
          </a:xfrm>
          <a:prstGeom prst="rect">
            <a:avLst/>
          </a:prstGeom>
        </p:spPr>
        <p:txBody>
          <a:bodyPr lIns="0" tIns="0" rIns="0" bIns="0" rtlCol="0" anchor="t">
            <a:spAutoFit/>
          </a:bodyPr>
          <a:lstStyle/>
          <a:p>
            <a:pPr algn="l">
              <a:lnSpc>
                <a:spcPts val="5078"/>
              </a:lnSpc>
              <a:spcBef>
                <a:spcPct val="0"/>
              </a:spcBef>
            </a:pPr>
            <a:r>
              <a:rPr lang="en-US" sz="4232" b="1">
                <a:solidFill>
                  <a:srgbClr val="F4E9E9"/>
                </a:solidFill>
                <a:latin typeface="Evolventa Bold"/>
                <a:ea typeface="Evolventa Bold"/>
                <a:cs typeface="Evolventa Bold"/>
                <a:sym typeface="Evolventa Bold"/>
              </a:rPr>
              <a:t>2023 жылдан 2025 жылға дейін ЕББҚЕ оқушылар саны қосылуда .</a:t>
            </a:r>
          </a:p>
          <a:p>
            <a:pPr algn="l">
              <a:lnSpc>
                <a:spcPts val="5078"/>
              </a:lnSpc>
              <a:spcBef>
                <a:spcPct val="0"/>
              </a:spcBef>
            </a:pPr>
            <a:r>
              <a:rPr lang="en-US" sz="4232" b="1">
                <a:solidFill>
                  <a:srgbClr val="F4E9E9"/>
                </a:solidFill>
                <a:latin typeface="Evolventa Bold"/>
                <a:ea typeface="Evolventa Bold"/>
                <a:cs typeface="Evolventa Bold"/>
                <a:sym typeface="Evolventa Bold"/>
              </a:rPr>
              <a:t>Статистикалық бақылау.</a:t>
            </a:r>
          </a:p>
          <a:p>
            <a:pPr algn="l">
              <a:lnSpc>
                <a:spcPts val="5078"/>
              </a:lnSpc>
              <a:spcBef>
                <a:spcPct val="0"/>
              </a:spcBef>
            </a:pPr>
            <a:r>
              <a:rPr lang="en-US" sz="4232" b="1">
                <a:solidFill>
                  <a:srgbClr val="F4E9E9"/>
                </a:solidFill>
                <a:latin typeface="Evolventa Bold"/>
                <a:ea typeface="Evolventa Bold"/>
                <a:cs typeface="Evolventa Bold"/>
                <a:sym typeface="Evolventa Bold"/>
              </a:rPr>
              <a:t>-Әр оқу жылы басында ЕББҚЕ оқушылар саны тіркеледі.</a:t>
            </a:r>
          </a:p>
          <a:p>
            <a:pPr algn="l">
              <a:lnSpc>
                <a:spcPts val="5078"/>
              </a:lnSpc>
              <a:spcBef>
                <a:spcPct val="0"/>
              </a:spcBef>
            </a:pPr>
            <a:r>
              <a:rPr lang="en-US" sz="4232" b="1">
                <a:solidFill>
                  <a:srgbClr val="F4E9E9"/>
                </a:solidFill>
                <a:latin typeface="Evolventa Bold"/>
                <a:ea typeface="Evolventa Bold"/>
                <a:cs typeface="Evolventa Bold"/>
                <a:sym typeface="Evolventa Bold"/>
              </a:rPr>
              <a:t>-Жыл ішінде ауысқандар \келгендер,кеткендер есепке алынады.</a:t>
            </a:r>
          </a:p>
          <a:p>
            <a:pPr algn="l">
              <a:lnSpc>
                <a:spcPts val="5078"/>
              </a:lnSpc>
              <a:spcBef>
                <a:spcPct val="0"/>
              </a:spcBef>
            </a:pPr>
            <a:r>
              <a:rPr lang="en-US" sz="4232" b="1">
                <a:solidFill>
                  <a:srgbClr val="F4E9E9"/>
                </a:solidFill>
                <a:latin typeface="Evolventa Bold"/>
                <a:ea typeface="Evolventa Bold"/>
                <a:cs typeface="Evolventa Bold"/>
                <a:sym typeface="Evolventa Bold"/>
              </a:rPr>
              <a:t>Жыл соңында қозғалыс қорытындыланады.\ өсу, төмендеу,себептері,үлес салмағы\.</a:t>
            </a:r>
          </a:p>
          <a:p>
            <a:pPr algn="l">
              <a:lnSpc>
                <a:spcPts val="5078"/>
              </a:lnSpc>
              <a:spcBef>
                <a:spcPct val="0"/>
              </a:spcBef>
            </a:pPr>
            <a:r>
              <a:rPr lang="en-US" sz="4232" b="1">
                <a:solidFill>
                  <a:srgbClr val="F4E9E9"/>
                </a:solidFill>
                <a:latin typeface="Evolventa Bold"/>
                <a:ea typeface="Evolventa Bold"/>
                <a:cs typeface="Evolventa Bold"/>
                <a:sym typeface="Evolventa Bold"/>
              </a:rPr>
              <a:t>Ұсыныстар: </a:t>
            </a:r>
          </a:p>
          <a:p>
            <a:pPr algn="l">
              <a:lnSpc>
                <a:spcPts val="5078"/>
              </a:lnSpc>
              <a:spcBef>
                <a:spcPct val="0"/>
              </a:spcBef>
            </a:pPr>
            <a:r>
              <a:rPr lang="en-US" sz="4232" b="1">
                <a:solidFill>
                  <a:srgbClr val="F4E9E9"/>
                </a:solidFill>
                <a:latin typeface="Evolventa Bold"/>
                <a:ea typeface="Evolventa Bold"/>
                <a:cs typeface="Evolventa Bold"/>
                <a:sym typeface="Evolventa Bold"/>
              </a:rPr>
              <a:t>-ЕББҚЕ оқушылар қозғалысын жыл сайын талдау;</a:t>
            </a:r>
          </a:p>
          <a:p>
            <a:pPr algn="l">
              <a:lnSpc>
                <a:spcPts val="5078"/>
              </a:lnSpc>
              <a:spcBef>
                <a:spcPct val="0"/>
              </a:spcBef>
            </a:pPr>
            <a:r>
              <a:rPr lang="en-US" sz="4232" b="1">
                <a:solidFill>
                  <a:srgbClr val="F4E9E9"/>
                </a:solidFill>
                <a:latin typeface="Evolventa Bold"/>
                <a:ea typeface="Evolventa Bold"/>
                <a:cs typeface="Evolventa Bold"/>
                <a:sym typeface="Evolventa Bold"/>
              </a:rPr>
              <a:t>-Оқу орнында қолжетімділік пен бейімделу деңгейін арттыру;</a:t>
            </a:r>
          </a:p>
          <a:p>
            <a:pPr algn="l">
              <a:lnSpc>
                <a:spcPts val="5078"/>
              </a:lnSpc>
              <a:spcBef>
                <a:spcPct val="0"/>
              </a:spcBef>
            </a:pPr>
            <a:r>
              <a:rPr lang="en-US" sz="4232" b="1">
                <a:solidFill>
                  <a:srgbClr val="F4E9E9"/>
                </a:solidFill>
                <a:latin typeface="Evolventa Bold"/>
                <a:ea typeface="Evolventa Bold"/>
                <a:cs typeface="Evolventa Bold"/>
                <a:sym typeface="Evolventa Bold"/>
              </a:rPr>
              <a:t>--ПМПК қызметімен тығыз байланысын жалғастыру.</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16039041" y="7657770"/>
            <a:ext cx="1988654" cy="2629230"/>
          </a:xfrm>
          <a:custGeom>
            <a:avLst/>
            <a:gdLst/>
            <a:ahLst/>
            <a:cxnLst/>
            <a:rect l="l" t="t" r="r" b="b"/>
            <a:pathLst>
              <a:path w="1988654" h="2629230">
                <a:moveTo>
                  <a:pt x="0" y="0"/>
                </a:moveTo>
                <a:lnTo>
                  <a:pt x="1988654" y="0"/>
                </a:lnTo>
                <a:lnTo>
                  <a:pt x="1988654" y="2629230"/>
                </a:lnTo>
                <a:lnTo>
                  <a:pt x="0" y="26292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340854" y="873971"/>
            <a:ext cx="6790888" cy="6648380"/>
          </a:xfrm>
          <a:prstGeom prst="rect">
            <a:avLst/>
          </a:prstGeom>
        </p:spPr>
        <p:txBody>
          <a:bodyPr lIns="0" tIns="0" rIns="0" bIns="0" rtlCol="0" anchor="t">
            <a:spAutoFit/>
          </a:bodyPr>
          <a:lstStyle/>
          <a:p>
            <a:pPr algn="l">
              <a:lnSpc>
                <a:spcPts val="5253"/>
              </a:lnSpc>
            </a:pPr>
            <a:r>
              <a:rPr lang="en-US" sz="3752" b="1">
                <a:solidFill>
                  <a:srgbClr val="FFFFFF"/>
                </a:solidFill>
                <a:latin typeface="Merriweather Bold"/>
                <a:ea typeface="Merriweather Bold"/>
                <a:cs typeface="Merriweather Bold"/>
                <a:sym typeface="Merriweather Bold"/>
              </a:rPr>
              <a:t>Дарынды, жаһандық өзгерістерге бейім, бәсекеге қабілетті тұлғаның зияткерлік әлеуетін дамыту, ұлттық және рухани құндылықтар негізінде кемел тұлға қалыптастыру.</a:t>
            </a:r>
          </a:p>
          <a:p>
            <a:pPr algn="l">
              <a:lnSpc>
                <a:spcPts val="5253"/>
              </a:lnSpc>
              <a:spcBef>
                <a:spcPct val="0"/>
              </a:spcBef>
            </a:pPr>
            <a:endParaRPr lang="en-US" sz="3752" b="1">
              <a:solidFill>
                <a:srgbClr val="FFFFFF"/>
              </a:solidFill>
              <a:latin typeface="Merriweather Bold"/>
              <a:ea typeface="Merriweather Bold"/>
              <a:cs typeface="Merriweather Bold"/>
              <a:sym typeface="Merriweather Bold"/>
            </a:endParaRPr>
          </a:p>
        </p:txBody>
      </p:sp>
      <p:sp>
        <p:nvSpPr>
          <p:cNvPr id="4" name="TextBox 4"/>
          <p:cNvSpPr txBox="1"/>
          <p:nvPr/>
        </p:nvSpPr>
        <p:spPr>
          <a:xfrm>
            <a:off x="340854" y="-53788"/>
            <a:ext cx="4858196" cy="846317"/>
          </a:xfrm>
          <a:prstGeom prst="rect">
            <a:avLst/>
          </a:prstGeom>
        </p:spPr>
        <p:txBody>
          <a:bodyPr lIns="0" tIns="0" rIns="0" bIns="0" rtlCol="0" anchor="t">
            <a:spAutoFit/>
          </a:bodyPr>
          <a:lstStyle/>
          <a:p>
            <a:pPr algn="ctr">
              <a:lnSpc>
                <a:spcPts val="5852"/>
              </a:lnSpc>
              <a:spcBef>
                <a:spcPct val="0"/>
              </a:spcBef>
            </a:pPr>
            <a:r>
              <a:rPr lang="en-US" sz="4180" b="1">
                <a:solidFill>
                  <a:srgbClr val="8BCBD7"/>
                </a:solidFill>
                <a:latin typeface="Evolventa Bold"/>
                <a:ea typeface="Evolventa Bold"/>
                <a:cs typeface="Evolventa Bold"/>
                <a:sym typeface="Evolventa Bold"/>
              </a:rPr>
              <a:t>Мектеп миссиясы</a:t>
            </a:r>
          </a:p>
        </p:txBody>
      </p:sp>
      <p:sp>
        <p:nvSpPr>
          <p:cNvPr id="5" name="TextBox 5"/>
          <p:cNvSpPr txBox="1"/>
          <p:nvPr/>
        </p:nvSpPr>
        <p:spPr>
          <a:xfrm>
            <a:off x="8837838" y="57000"/>
            <a:ext cx="7887215" cy="735529"/>
          </a:xfrm>
          <a:prstGeom prst="rect">
            <a:avLst/>
          </a:prstGeom>
        </p:spPr>
        <p:txBody>
          <a:bodyPr lIns="0" tIns="0" rIns="0" bIns="0" rtlCol="0" anchor="t">
            <a:spAutoFit/>
          </a:bodyPr>
          <a:lstStyle/>
          <a:p>
            <a:pPr algn="ctr">
              <a:lnSpc>
                <a:spcPts val="5134"/>
              </a:lnSpc>
              <a:spcBef>
                <a:spcPct val="0"/>
              </a:spcBef>
            </a:pPr>
            <a:r>
              <a:rPr lang="en-US" sz="3667" b="1">
                <a:solidFill>
                  <a:srgbClr val="60ACB7"/>
                </a:solidFill>
                <a:latin typeface="Evolventa Bold"/>
                <a:ea typeface="Evolventa Bold"/>
                <a:cs typeface="Evolventa Bold"/>
                <a:sym typeface="Evolventa Bold"/>
              </a:rPr>
              <a:t>Мектептің әдістемелік тақырыбы</a:t>
            </a:r>
          </a:p>
        </p:txBody>
      </p:sp>
      <p:sp>
        <p:nvSpPr>
          <p:cNvPr id="6" name="TextBox 6"/>
          <p:cNvSpPr txBox="1"/>
          <p:nvPr/>
        </p:nvSpPr>
        <p:spPr>
          <a:xfrm>
            <a:off x="8837838" y="873971"/>
            <a:ext cx="7201203" cy="5727501"/>
          </a:xfrm>
          <a:prstGeom prst="rect">
            <a:avLst/>
          </a:prstGeom>
        </p:spPr>
        <p:txBody>
          <a:bodyPr lIns="0" tIns="0" rIns="0" bIns="0" rtlCol="0" anchor="t">
            <a:spAutoFit/>
          </a:bodyPr>
          <a:lstStyle/>
          <a:p>
            <a:pPr algn="l">
              <a:lnSpc>
                <a:spcPts val="5085"/>
              </a:lnSpc>
              <a:spcBef>
                <a:spcPct val="0"/>
              </a:spcBef>
            </a:pPr>
            <a:r>
              <a:rPr lang="en-US" sz="3632" b="1">
                <a:solidFill>
                  <a:srgbClr val="FFFFFF"/>
                </a:solidFill>
                <a:latin typeface="Merriweather Bold"/>
                <a:ea typeface="Merriweather Bold"/>
                <a:cs typeface="Merriweather Bold"/>
                <a:sym typeface="Merriweather Bold"/>
              </a:rPr>
              <a:t>Кәсіби білікті дамыған,жаңа әдіс-тәсілді меңгерген, өзіндік бағыты ой-пікірі, ұстанымы бар, мақсат қоя білетін және оған жету жолдарын таба алатын, тұлға ретінде қалыптасқан мұғалімнің шеберлігін дамыту.</a:t>
            </a:r>
          </a:p>
        </p:txBody>
      </p:sp>
      <p:sp>
        <p:nvSpPr>
          <p:cNvPr id="7" name="TextBox 7"/>
          <p:cNvSpPr txBox="1"/>
          <p:nvPr/>
        </p:nvSpPr>
        <p:spPr>
          <a:xfrm>
            <a:off x="4333086" y="6909215"/>
            <a:ext cx="7857018" cy="727084"/>
          </a:xfrm>
          <a:prstGeom prst="rect">
            <a:avLst/>
          </a:prstGeom>
        </p:spPr>
        <p:txBody>
          <a:bodyPr lIns="0" tIns="0" rIns="0" bIns="0" rtlCol="0" anchor="t">
            <a:spAutoFit/>
          </a:bodyPr>
          <a:lstStyle/>
          <a:p>
            <a:pPr algn="ctr">
              <a:lnSpc>
                <a:spcPts val="5074"/>
              </a:lnSpc>
              <a:spcBef>
                <a:spcPct val="0"/>
              </a:spcBef>
            </a:pPr>
            <a:r>
              <a:rPr lang="en-US" sz="3624" b="1">
                <a:solidFill>
                  <a:srgbClr val="60ACB7"/>
                </a:solidFill>
                <a:latin typeface="Evolventa Bold"/>
                <a:ea typeface="Evolventa Bold"/>
                <a:cs typeface="Evolventa Bold"/>
                <a:sym typeface="Evolventa Bold"/>
              </a:rPr>
              <a:t>2024-2025 оқу жылының мақсаты</a:t>
            </a:r>
          </a:p>
        </p:txBody>
      </p:sp>
      <p:sp>
        <p:nvSpPr>
          <p:cNvPr id="8" name="TextBox 8"/>
          <p:cNvSpPr txBox="1"/>
          <p:nvPr/>
        </p:nvSpPr>
        <p:spPr>
          <a:xfrm>
            <a:off x="340854" y="7750600"/>
            <a:ext cx="15269305" cy="1847258"/>
          </a:xfrm>
          <a:prstGeom prst="rect">
            <a:avLst/>
          </a:prstGeom>
        </p:spPr>
        <p:txBody>
          <a:bodyPr lIns="0" tIns="0" rIns="0" bIns="0" rtlCol="0" anchor="t">
            <a:spAutoFit/>
          </a:bodyPr>
          <a:lstStyle/>
          <a:p>
            <a:pPr algn="ctr">
              <a:lnSpc>
                <a:spcPts val="3707"/>
              </a:lnSpc>
              <a:spcBef>
                <a:spcPct val="0"/>
              </a:spcBef>
            </a:pPr>
            <a:r>
              <a:rPr lang="en-US" sz="2648">
                <a:solidFill>
                  <a:srgbClr val="FFFFFF"/>
                </a:solidFill>
                <a:latin typeface="Merriweather"/>
                <a:ea typeface="Merriweather"/>
                <a:cs typeface="Merriweather"/>
                <a:sym typeface="Merriweather"/>
              </a:rPr>
              <a:t>Мұғалімдер мен сынып жетекшілеріне оқушыларды оқыту мен тәрбиелеуде, оларды шығармашылық әрекетке баулуда білім беру саласындағы жаңалықтарды, озық педагогикалық тәжірибені жинақтап, таратуда кәсіби біліктілігі мен теориялық білім деңгейін көтеру ісінде нақты әдістемелік көмек көрсету.</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1028700" y="381000"/>
            <a:ext cx="16175831" cy="1114425"/>
          </a:xfrm>
          <a:prstGeom prst="rect">
            <a:avLst/>
          </a:prstGeom>
        </p:spPr>
        <p:txBody>
          <a:bodyPr lIns="0" tIns="0" rIns="0" bIns="0" rtlCol="0" anchor="t">
            <a:spAutoFit/>
          </a:bodyPr>
          <a:lstStyle/>
          <a:p>
            <a:pPr algn="ctr">
              <a:lnSpc>
                <a:spcPts val="7358"/>
              </a:lnSpc>
              <a:spcBef>
                <a:spcPct val="0"/>
              </a:spcBef>
            </a:pPr>
            <a:r>
              <a:rPr lang="en-US" sz="6132" b="1">
                <a:solidFill>
                  <a:srgbClr val="000000"/>
                </a:solidFill>
                <a:latin typeface="Evolventa Bold"/>
                <a:ea typeface="Evolventa Bold"/>
                <a:cs typeface="Evolventa Bold"/>
                <a:sym typeface="Evolventa Bold"/>
              </a:rPr>
              <a:t> «Алтын белгі» иегерлері туралы ақпарат</a:t>
            </a:r>
          </a:p>
        </p:txBody>
      </p:sp>
      <p:graphicFrame>
        <p:nvGraphicFramePr>
          <p:cNvPr id="3" name="Object 3"/>
          <p:cNvGraphicFramePr/>
          <p:nvPr/>
        </p:nvGraphicFramePr>
        <p:xfrm>
          <a:off x="1338976" y="2936575"/>
          <a:ext cx="10629900" cy="1775270"/>
        </p:xfrm>
        <a:graphic>
          <a:graphicData uri="http://schemas.openxmlformats.org/presentationml/2006/ole">
            <mc:AlternateContent xmlns:mc="http://schemas.openxmlformats.org/markup-compatibility/2006">
              <mc:Choice xmlns:v="urn:schemas-microsoft-com:vml" Requires="v">
                <p:oleObj spid="_x0000_s2050" name="Worksheet" r:id="rId3" imgW="12750800" imgH="3898900" progId="Excel.Sheet.12">
                  <p:embed/>
                </p:oleObj>
              </mc:Choice>
              <mc:Fallback>
                <p:oleObj name="Worksheet" r:id="rId3" imgW="12750800" imgH="3898900" progId="Excel.Sheet.12">
                  <p:embed/>
                  <p:pic>
                    <p:nvPicPr>
                      <p:cNvPr id="0" name=""/>
                      <p:cNvPicPr/>
                      <p:nvPr/>
                    </p:nvPicPr>
                    <p:blipFill>
                      <a:blip r:embed="rId4"/>
                      <a:stretch>
                        <a:fillRect/>
                      </a:stretch>
                    </p:blipFill>
                    <p:spPr>
                      <a:xfrm>
                        <a:off x="1338976" y="2936575"/>
                        <a:ext cx="10629900" cy="1775270"/>
                      </a:xfrm>
                      <a:prstGeom prst="rect">
                        <a:avLst/>
                      </a:prstGeom>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374061" y="538542"/>
            <a:ext cx="17228145" cy="2047875"/>
          </a:xfrm>
          <a:prstGeom prst="rect">
            <a:avLst/>
          </a:prstGeom>
        </p:spPr>
        <p:txBody>
          <a:bodyPr lIns="0" tIns="0" rIns="0" bIns="0" rtlCol="0" anchor="t">
            <a:spAutoFit/>
          </a:bodyPr>
          <a:lstStyle/>
          <a:p>
            <a:pPr algn="ctr">
              <a:lnSpc>
                <a:spcPts val="7358"/>
              </a:lnSpc>
              <a:spcBef>
                <a:spcPct val="0"/>
              </a:spcBef>
            </a:pPr>
            <a:r>
              <a:rPr lang="en-US" sz="6132" b="1">
                <a:solidFill>
                  <a:srgbClr val="000000"/>
                </a:solidFill>
                <a:latin typeface="Evolventa Bold"/>
                <a:ea typeface="Evolventa Bold"/>
                <a:cs typeface="Evolventa Bold"/>
                <a:sym typeface="Evolventa Bold"/>
              </a:rPr>
              <a:t>Жалпы орта білім беру деңгейі бойынша «Үздік аттестат» иегерлері туралы ақпарат</a:t>
            </a:r>
          </a:p>
        </p:txBody>
      </p:sp>
      <p:graphicFrame>
        <p:nvGraphicFramePr>
          <p:cNvPr id="3" name="Object 3"/>
          <p:cNvGraphicFramePr/>
          <p:nvPr/>
        </p:nvGraphicFramePr>
        <p:xfrm>
          <a:off x="716985" y="3678447"/>
          <a:ext cx="7753350" cy="1600200"/>
        </p:xfrm>
        <a:graphic>
          <a:graphicData uri="http://schemas.openxmlformats.org/presentationml/2006/ole">
            <mc:AlternateContent xmlns:mc="http://schemas.openxmlformats.org/markup-compatibility/2006">
              <mc:Choice xmlns:v="urn:schemas-microsoft-com:vml" Requires="v">
                <p:oleObj spid="_x0000_s3074" name="Worksheet" r:id="rId3" imgW="9296400" imgH="3149600" progId="Excel.Sheet.12">
                  <p:embed/>
                </p:oleObj>
              </mc:Choice>
              <mc:Fallback>
                <p:oleObj name="Worksheet" r:id="rId3" imgW="9296400" imgH="3149600" progId="Excel.Sheet.12">
                  <p:embed/>
                  <p:pic>
                    <p:nvPicPr>
                      <p:cNvPr id="0" name=""/>
                      <p:cNvPicPr/>
                      <p:nvPr/>
                    </p:nvPicPr>
                    <p:blipFill>
                      <a:blip r:embed="rId4"/>
                      <a:stretch>
                        <a:fillRect/>
                      </a:stretch>
                    </p:blipFill>
                    <p:spPr>
                      <a:xfrm>
                        <a:off x="716985" y="3678447"/>
                        <a:ext cx="7753350" cy="1600200"/>
                      </a:xfrm>
                      <a:prstGeom prst="rect">
                        <a:avLst/>
                      </a:prstGeom>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748140" y="569715"/>
            <a:ext cx="16230600" cy="2981325"/>
          </a:xfrm>
          <a:prstGeom prst="rect">
            <a:avLst/>
          </a:prstGeom>
        </p:spPr>
        <p:txBody>
          <a:bodyPr lIns="0" tIns="0" rIns="0" bIns="0" rtlCol="0" anchor="t">
            <a:spAutoFit/>
          </a:bodyPr>
          <a:lstStyle/>
          <a:p>
            <a:pPr algn="ctr">
              <a:lnSpc>
                <a:spcPts val="7358"/>
              </a:lnSpc>
              <a:spcBef>
                <a:spcPct val="0"/>
              </a:spcBef>
            </a:pPr>
            <a:r>
              <a:rPr lang="en-US" sz="6132" b="1">
                <a:solidFill>
                  <a:srgbClr val="000000"/>
                </a:solidFill>
                <a:latin typeface="Evolventa Bold"/>
                <a:ea typeface="Evolventa Bold"/>
                <a:cs typeface="Evolventa Bold"/>
                <a:sym typeface="Evolventa Bold"/>
              </a:rPr>
              <a:t>Негізгі орта білім беру деңгейі бойынша «Үздік аттестат» иегерлері туралы ақпарат</a:t>
            </a:r>
          </a:p>
        </p:txBody>
      </p:sp>
      <p:graphicFrame>
        <p:nvGraphicFramePr>
          <p:cNvPr id="3" name="Object 3"/>
          <p:cNvGraphicFramePr/>
          <p:nvPr/>
        </p:nvGraphicFramePr>
        <p:xfrm>
          <a:off x="1028700" y="4546288"/>
          <a:ext cx="5667375" cy="1945100"/>
        </p:xfrm>
        <a:graphic>
          <a:graphicData uri="http://schemas.openxmlformats.org/presentationml/2006/ole">
            <mc:AlternateContent xmlns:mc="http://schemas.openxmlformats.org/markup-compatibility/2006">
              <mc:Choice xmlns:v="urn:schemas-microsoft-com:vml" Requires="v">
                <p:oleObj spid="_x0000_s4098" name="Worksheet" r:id="rId3" imgW="6794500" imgH="3073400" progId="Excel.Sheet.12">
                  <p:embed/>
                </p:oleObj>
              </mc:Choice>
              <mc:Fallback>
                <p:oleObj name="Worksheet" r:id="rId3" imgW="6794500" imgH="3073400" progId="Excel.Sheet.12">
                  <p:embed/>
                  <p:pic>
                    <p:nvPicPr>
                      <p:cNvPr id="0" name=""/>
                      <p:cNvPicPr/>
                      <p:nvPr/>
                    </p:nvPicPr>
                    <p:blipFill>
                      <a:blip r:embed="rId4"/>
                      <a:stretch>
                        <a:fillRect/>
                      </a:stretch>
                    </p:blipFill>
                    <p:spPr>
                      <a:xfrm>
                        <a:off x="1028700" y="4546288"/>
                        <a:ext cx="5667375" cy="1945100"/>
                      </a:xfrm>
                      <a:prstGeom prst="rect">
                        <a:avLst/>
                      </a:prstGeom>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386818" y="381000"/>
            <a:ext cx="10656243" cy="1114425"/>
          </a:xfrm>
          <a:prstGeom prst="rect">
            <a:avLst/>
          </a:prstGeom>
        </p:spPr>
        <p:txBody>
          <a:bodyPr lIns="0" tIns="0" rIns="0" bIns="0" rtlCol="0" anchor="t">
            <a:spAutoFit/>
          </a:bodyPr>
          <a:lstStyle/>
          <a:p>
            <a:pPr algn="l">
              <a:lnSpc>
                <a:spcPts val="7358"/>
              </a:lnSpc>
              <a:spcBef>
                <a:spcPct val="0"/>
              </a:spcBef>
            </a:pPr>
            <a:r>
              <a:rPr lang="en-US" sz="6132" b="1">
                <a:solidFill>
                  <a:srgbClr val="000000"/>
                </a:solidFill>
                <a:latin typeface="Evolventa Bold"/>
                <a:ea typeface="Evolventa Bold"/>
                <a:cs typeface="Evolventa Bold"/>
                <a:sym typeface="Evolventa Bold"/>
              </a:rPr>
              <a:t>Басқарудағы менеджмент</a:t>
            </a:r>
          </a:p>
        </p:txBody>
      </p:sp>
      <p:sp>
        <p:nvSpPr>
          <p:cNvPr id="3" name="TextBox 3"/>
          <p:cNvSpPr txBox="1"/>
          <p:nvPr/>
        </p:nvSpPr>
        <p:spPr>
          <a:xfrm>
            <a:off x="386818" y="1695450"/>
            <a:ext cx="17901182" cy="6715125"/>
          </a:xfrm>
          <a:prstGeom prst="rect">
            <a:avLst/>
          </a:prstGeom>
        </p:spPr>
        <p:txBody>
          <a:bodyPr lIns="0" tIns="0" rIns="0" bIns="0" rtlCol="0" anchor="t">
            <a:spAutoFit/>
          </a:bodyPr>
          <a:lstStyle/>
          <a:p>
            <a:pPr algn="l">
              <a:lnSpc>
                <a:spcPts val="7358"/>
              </a:lnSpc>
              <a:spcBef>
                <a:spcPct val="0"/>
              </a:spcBef>
            </a:pPr>
            <a:r>
              <a:rPr lang="en-US" sz="6132" b="1">
                <a:solidFill>
                  <a:srgbClr val="000000"/>
                </a:solidFill>
                <a:latin typeface="Evolventa Bold"/>
                <a:ea typeface="Evolventa Bold"/>
                <a:cs typeface="Evolventa Bold"/>
                <a:sym typeface="Evolventa Bold"/>
              </a:rPr>
              <a:t>Мектеп әкімшілігі</a:t>
            </a:r>
          </a:p>
          <a:p>
            <a:pPr algn="l">
              <a:lnSpc>
                <a:spcPts val="7358"/>
              </a:lnSpc>
              <a:spcBef>
                <a:spcPct val="0"/>
              </a:spcBef>
            </a:pPr>
            <a:r>
              <a:rPr lang="en-US" sz="6132" b="1">
                <a:solidFill>
                  <a:srgbClr val="000000"/>
                </a:solidFill>
                <a:latin typeface="Evolventa Bold"/>
                <a:ea typeface="Evolventa Bold"/>
                <a:cs typeface="Evolventa Bold"/>
                <a:sym typeface="Evolventa Bold"/>
              </a:rPr>
              <a:t>I. Мектеп директоры</a:t>
            </a:r>
          </a:p>
          <a:p>
            <a:pPr algn="l">
              <a:lnSpc>
                <a:spcPts val="7358"/>
              </a:lnSpc>
              <a:spcBef>
                <a:spcPct val="0"/>
              </a:spcBef>
            </a:pPr>
            <a:r>
              <a:rPr lang="en-US" sz="6132" b="1">
                <a:solidFill>
                  <a:srgbClr val="000000"/>
                </a:solidFill>
                <a:latin typeface="Evolventa Bold"/>
                <a:ea typeface="Evolventa Bold"/>
                <a:cs typeface="Evolventa Bold"/>
                <a:sym typeface="Evolventa Bold"/>
              </a:rPr>
              <a:t>II.Оқу жұмысы бойынша орынбасары -3;</a:t>
            </a:r>
          </a:p>
          <a:p>
            <a:pPr algn="l">
              <a:lnSpc>
                <a:spcPts val="7358"/>
              </a:lnSpc>
              <a:spcBef>
                <a:spcPct val="0"/>
              </a:spcBef>
            </a:pPr>
            <a:r>
              <a:rPr lang="en-US" sz="6132" b="1">
                <a:solidFill>
                  <a:srgbClr val="000000"/>
                </a:solidFill>
                <a:latin typeface="Evolventa Bold"/>
                <a:ea typeface="Evolventa Bold"/>
                <a:cs typeface="Evolventa Bold"/>
                <a:sym typeface="Evolventa Bold"/>
              </a:rPr>
              <a:t>III.Тәрбие жұмысы бойынша орынбасары – 2;</a:t>
            </a:r>
          </a:p>
          <a:p>
            <a:pPr algn="l">
              <a:lnSpc>
                <a:spcPts val="7358"/>
              </a:lnSpc>
              <a:spcBef>
                <a:spcPct val="0"/>
              </a:spcBef>
            </a:pPr>
            <a:r>
              <a:rPr lang="en-US" sz="6132" b="1">
                <a:solidFill>
                  <a:srgbClr val="000000"/>
                </a:solidFill>
                <a:latin typeface="Evolventa Bold"/>
                <a:ea typeface="Evolventa Bold"/>
                <a:cs typeface="Evolventa Bold"/>
                <a:sym typeface="Evolventa Bold"/>
              </a:rPr>
              <a:t>IV.Бейінді оқыту жұмысы бойынша орынбасары - 1;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1028700" y="381000"/>
            <a:ext cx="8730704" cy="1114425"/>
          </a:xfrm>
          <a:prstGeom prst="rect">
            <a:avLst/>
          </a:prstGeom>
        </p:spPr>
        <p:txBody>
          <a:bodyPr lIns="0" tIns="0" rIns="0" bIns="0" rtlCol="0" anchor="t">
            <a:spAutoFit/>
          </a:bodyPr>
          <a:lstStyle/>
          <a:p>
            <a:pPr algn="ctr">
              <a:lnSpc>
                <a:spcPts val="7358"/>
              </a:lnSpc>
              <a:spcBef>
                <a:spcPct val="0"/>
              </a:spcBef>
            </a:pPr>
            <a:r>
              <a:rPr lang="en-US" sz="6132" b="1">
                <a:solidFill>
                  <a:srgbClr val="000000"/>
                </a:solidFill>
                <a:latin typeface="Evolventa Bold"/>
                <a:ea typeface="Evolventa Bold"/>
                <a:cs typeface="Evolventa Bold"/>
                <a:sym typeface="Evolventa Bold"/>
              </a:rPr>
              <a:t>Мектепішілік бақылау</a:t>
            </a:r>
          </a:p>
        </p:txBody>
      </p:sp>
      <p:sp>
        <p:nvSpPr>
          <p:cNvPr id="3" name="TextBox 3"/>
          <p:cNvSpPr txBox="1"/>
          <p:nvPr/>
        </p:nvSpPr>
        <p:spPr>
          <a:xfrm>
            <a:off x="718060" y="1454047"/>
            <a:ext cx="16291835" cy="7804253"/>
          </a:xfrm>
          <a:prstGeom prst="rect">
            <a:avLst/>
          </a:prstGeom>
        </p:spPr>
        <p:txBody>
          <a:bodyPr lIns="0" tIns="0" rIns="0" bIns="0" rtlCol="0" anchor="t">
            <a:spAutoFit/>
          </a:bodyPr>
          <a:lstStyle/>
          <a:p>
            <a:pPr algn="l">
              <a:lnSpc>
                <a:spcPts val="5497"/>
              </a:lnSpc>
              <a:spcBef>
                <a:spcPct val="0"/>
              </a:spcBef>
            </a:pPr>
            <a:r>
              <a:rPr lang="en-US" sz="4581" b="1">
                <a:solidFill>
                  <a:srgbClr val="000000"/>
                </a:solidFill>
                <a:latin typeface="Evolventa Bold"/>
                <a:ea typeface="Evolventa Bold"/>
                <a:cs typeface="Evolventa Bold"/>
                <a:sym typeface="Evolventa Bold"/>
              </a:rPr>
              <a:t>І. Нормативтік құжаттардың орындалуын және талаптарға сәйкес мектеп құжаттамасының жүргізілуін бақылау</a:t>
            </a:r>
          </a:p>
          <a:p>
            <a:pPr algn="l">
              <a:lnSpc>
                <a:spcPts val="5497"/>
              </a:lnSpc>
              <a:spcBef>
                <a:spcPct val="0"/>
              </a:spcBef>
            </a:pPr>
            <a:r>
              <a:rPr lang="en-US" sz="4581" b="1">
                <a:solidFill>
                  <a:srgbClr val="000000"/>
                </a:solidFill>
                <a:latin typeface="Evolventa Bold"/>
                <a:ea typeface="Evolventa Bold"/>
                <a:cs typeface="Evolventa Bold"/>
                <a:sym typeface="Evolventa Bold"/>
              </a:rPr>
              <a:t>ІІ. Оқу процесінің сапасын бақылау</a:t>
            </a:r>
          </a:p>
          <a:p>
            <a:pPr algn="l">
              <a:lnSpc>
                <a:spcPts val="5497"/>
              </a:lnSpc>
              <a:spcBef>
                <a:spcPct val="0"/>
              </a:spcBef>
            </a:pPr>
            <a:r>
              <a:rPr lang="en-US" sz="4581" b="1">
                <a:solidFill>
                  <a:srgbClr val="000000"/>
                </a:solidFill>
                <a:latin typeface="Evolventa Bold"/>
                <a:ea typeface="Evolventa Bold"/>
                <a:cs typeface="Evolventa Bold"/>
                <a:sym typeface="Evolventa Bold"/>
              </a:rPr>
              <a:t>ІІI. Білімдегі кемшіліктерді толтыру бойынша жұмысты және үлгерімі нашар адамдармен жұмысты бақылау</a:t>
            </a:r>
          </a:p>
          <a:p>
            <a:pPr algn="l">
              <a:lnSpc>
                <a:spcPts val="5497"/>
              </a:lnSpc>
              <a:spcBef>
                <a:spcPct val="0"/>
              </a:spcBef>
            </a:pPr>
            <a:r>
              <a:rPr lang="en-US" sz="4581" b="1">
                <a:solidFill>
                  <a:srgbClr val="000000"/>
                </a:solidFill>
                <a:latin typeface="Evolventa Bold"/>
                <a:ea typeface="Evolventa Bold"/>
                <a:cs typeface="Evolventa Bold"/>
                <a:sym typeface="Evolventa Bold"/>
              </a:rPr>
              <a:t>IV. Оқу-зерттеу қызметі</a:t>
            </a:r>
          </a:p>
          <a:p>
            <a:pPr algn="l">
              <a:lnSpc>
                <a:spcPts val="5497"/>
              </a:lnSpc>
              <a:spcBef>
                <a:spcPct val="0"/>
              </a:spcBef>
            </a:pPr>
            <a:r>
              <a:rPr lang="en-US" sz="4581" b="1">
                <a:solidFill>
                  <a:srgbClr val="000000"/>
                </a:solidFill>
                <a:latin typeface="Evolventa Bold"/>
                <a:ea typeface="Evolventa Bold"/>
                <a:cs typeface="Evolventa Bold"/>
                <a:sym typeface="Evolventa Bold"/>
              </a:rPr>
              <a:t>V, Мұғалімнің шеберлік деңгейі мен әдістемелік дайындық жағдайын бақылау</a:t>
            </a:r>
          </a:p>
          <a:p>
            <a:pPr algn="l">
              <a:lnSpc>
                <a:spcPts val="5497"/>
              </a:lnSpc>
              <a:spcBef>
                <a:spcPct val="0"/>
              </a:spcBef>
            </a:pPr>
            <a:r>
              <a:rPr lang="en-US" sz="4581" b="1">
                <a:solidFill>
                  <a:srgbClr val="000000"/>
                </a:solidFill>
                <a:latin typeface="Evolventa Bold"/>
                <a:ea typeface="Evolventa Bold"/>
                <a:cs typeface="Evolventa Bold"/>
                <a:sym typeface="Evolventa Bold"/>
              </a:rPr>
              <a:t>VІ. Тәрбие процесінің сапасын, іс-шаралардың өткізілуін бақылау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1028700" y="259517"/>
            <a:ext cx="9491957" cy="1309766"/>
          </a:xfrm>
          <a:prstGeom prst="rect">
            <a:avLst/>
          </a:prstGeom>
        </p:spPr>
        <p:txBody>
          <a:bodyPr lIns="0" tIns="0" rIns="0" bIns="0" rtlCol="0" anchor="t">
            <a:spAutoFit/>
          </a:bodyPr>
          <a:lstStyle/>
          <a:p>
            <a:pPr algn="ctr">
              <a:lnSpc>
                <a:spcPts val="8522"/>
              </a:lnSpc>
              <a:spcBef>
                <a:spcPct val="0"/>
              </a:spcBef>
            </a:pPr>
            <a:r>
              <a:rPr lang="en-US" sz="7102" b="1">
                <a:solidFill>
                  <a:srgbClr val="000000"/>
                </a:solidFill>
                <a:latin typeface="Evolventa Bold"/>
                <a:ea typeface="Evolventa Bold"/>
                <a:cs typeface="Evolventa Bold"/>
                <a:sym typeface="Evolventa Bold"/>
              </a:rPr>
              <a:t>Әдістемелік көмек</a:t>
            </a:r>
          </a:p>
        </p:txBody>
      </p:sp>
      <p:sp>
        <p:nvSpPr>
          <p:cNvPr id="3" name="TextBox 3"/>
          <p:cNvSpPr txBox="1"/>
          <p:nvPr/>
        </p:nvSpPr>
        <p:spPr>
          <a:xfrm>
            <a:off x="227199" y="1986824"/>
            <a:ext cx="18060801" cy="5758300"/>
          </a:xfrm>
          <a:prstGeom prst="rect">
            <a:avLst/>
          </a:prstGeom>
        </p:spPr>
        <p:txBody>
          <a:bodyPr lIns="0" tIns="0" rIns="0" bIns="0" rtlCol="0" anchor="t">
            <a:spAutoFit/>
          </a:bodyPr>
          <a:lstStyle/>
          <a:p>
            <a:pPr algn="just">
              <a:lnSpc>
                <a:spcPts val="4486"/>
              </a:lnSpc>
              <a:spcBef>
                <a:spcPct val="0"/>
              </a:spcBef>
            </a:pPr>
            <a:r>
              <a:rPr lang="en-US" sz="3738" b="1">
                <a:solidFill>
                  <a:srgbClr val="000000"/>
                </a:solidFill>
                <a:latin typeface="Evolventa Bold"/>
                <a:ea typeface="Evolventa Bold"/>
                <a:cs typeface="Evolventa Bold"/>
                <a:sym typeface="Evolventa Bold"/>
              </a:rPr>
              <a:t>1. Тәлімгерлік жұмысы</a:t>
            </a:r>
          </a:p>
          <a:p>
            <a:pPr algn="just">
              <a:lnSpc>
                <a:spcPts val="4486"/>
              </a:lnSpc>
              <a:spcBef>
                <a:spcPct val="0"/>
              </a:spcBef>
            </a:pPr>
            <a:r>
              <a:rPr lang="en-US" sz="3738" b="1">
                <a:solidFill>
                  <a:srgbClr val="000000"/>
                </a:solidFill>
                <a:latin typeface="Evolventa Bold"/>
                <a:ea typeface="Evolventa Bold"/>
                <a:cs typeface="Evolventa Bold"/>
                <a:sym typeface="Evolventa Bold"/>
              </a:rPr>
              <a:t>2. Әдістемелік бірлестіктерінің жұмысы</a:t>
            </a:r>
          </a:p>
          <a:p>
            <a:pPr algn="just">
              <a:lnSpc>
                <a:spcPts val="4486"/>
              </a:lnSpc>
              <a:spcBef>
                <a:spcPct val="0"/>
              </a:spcBef>
            </a:pPr>
            <a:r>
              <a:rPr lang="en-US" sz="3738" b="1">
                <a:solidFill>
                  <a:srgbClr val="000000"/>
                </a:solidFill>
                <a:latin typeface="Evolventa Bold"/>
                <a:ea typeface="Evolventa Bold"/>
                <a:cs typeface="Evolventa Bold"/>
                <a:sym typeface="Evolventa Bold"/>
              </a:rPr>
              <a:t>3. Әдістемелік ұсыныстар, кеңістер беру</a:t>
            </a:r>
          </a:p>
          <a:p>
            <a:pPr algn="just">
              <a:lnSpc>
                <a:spcPts val="4486"/>
              </a:lnSpc>
              <a:spcBef>
                <a:spcPct val="0"/>
              </a:spcBef>
            </a:pPr>
            <a:r>
              <a:rPr lang="en-US" sz="3738" b="1">
                <a:solidFill>
                  <a:srgbClr val="000000"/>
                </a:solidFill>
                <a:latin typeface="Evolventa Bold"/>
                <a:ea typeface="Evolventa Bold"/>
                <a:cs typeface="Evolventa Bold"/>
                <a:sym typeface="Evolventa Bold"/>
              </a:rPr>
              <a:t>3. Тәжірибелі мұғалімдердің іс-тәжірибесін тарату жұмысы </a:t>
            </a:r>
          </a:p>
          <a:p>
            <a:pPr algn="just">
              <a:lnSpc>
                <a:spcPts val="4486"/>
              </a:lnSpc>
              <a:spcBef>
                <a:spcPct val="0"/>
              </a:spcBef>
            </a:pPr>
            <a:r>
              <a:rPr lang="en-US" sz="3738" b="1">
                <a:solidFill>
                  <a:srgbClr val="000000"/>
                </a:solidFill>
                <a:latin typeface="Evolventa Bold"/>
                <a:ea typeface="Evolventa Bold"/>
                <a:cs typeface="Evolventa Bold"/>
                <a:sym typeface="Evolventa Bold"/>
              </a:rPr>
              <a:t>4.Кәсіби конкурс, байқаулардың т.б. іс-шаралардың ережелермен таныстыру белсенді қатысуды ұйымдастыру, бақылау</a:t>
            </a:r>
          </a:p>
          <a:p>
            <a:pPr algn="just">
              <a:lnSpc>
                <a:spcPts val="4486"/>
              </a:lnSpc>
              <a:spcBef>
                <a:spcPct val="0"/>
              </a:spcBef>
            </a:pPr>
            <a:r>
              <a:rPr lang="en-US" sz="3738" b="1">
                <a:solidFill>
                  <a:srgbClr val="000000"/>
                </a:solidFill>
                <a:latin typeface="Evolventa Bold"/>
                <a:ea typeface="Evolventa Bold"/>
                <a:cs typeface="Evolventa Bold"/>
                <a:sym typeface="Evolventa Bold"/>
              </a:rPr>
              <a:t>5.Дарынды балалармен жұмысты өткізу</a:t>
            </a:r>
          </a:p>
          <a:p>
            <a:pPr algn="just">
              <a:lnSpc>
                <a:spcPts val="4486"/>
              </a:lnSpc>
              <a:spcBef>
                <a:spcPct val="0"/>
              </a:spcBef>
            </a:pPr>
            <a:r>
              <a:rPr lang="en-US" sz="3738" b="1">
                <a:solidFill>
                  <a:srgbClr val="000000"/>
                </a:solidFill>
                <a:latin typeface="Evolventa Bold"/>
                <a:ea typeface="Evolventa Bold"/>
                <a:cs typeface="Evolventa Bold"/>
                <a:sym typeface="Evolventa Bold"/>
              </a:rPr>
              <a:t>6. Заманауи технологияларды меңгеру бойынша мұғалімдердің шеберлігін жетілдіру бойынша семинарлар өткізу, қатыстыруды ұйымдастыру</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269455" y="162714"/>
            <a:ext cx="9519345" cy="1114425"/>
          </a:xfrm>
          <a:prstGeom prst="rect">
            <a:avLst/>
          </a:prstGeom>
        </p:spPr>
        <p:txBody>
          <a:bodyPr lIns="0" tIns="0" rIns="0" bIns="0" rtlCol="0" anchor="t">
            <a:spAutoFit/>
          </a:bodyPr>
          <a:lstStyle/>
          <a:p>
            <a:pPr algn="ctr">
              <a:lnSpc>
                <a:spcPts val="7358"/>
              </a:lnSpc>
              <a:spcBef>
                <a:spcPct val="0"/>
              </a:spcBef>
            </a:pPr>
            <a:r>
              <a:rPr lang="en-US" sz="6132" b="1">
                <a:solidFill>
                  <a:srgbClr val="000000"/>
                </a:solidFill>
                <a:latin typeface="Evolventa Bold"/>
                <a:ea typeface="Evolventa Bold"/>
                <a:cs typeface="Evolventa Bold"/>
                <a:sym typeface="Evolventa Bold"/>
              </a:rPr>
              <a:t>Сыныптан тыс шаралар</a:t>
            </a:r>
          </a:p>
        </p:txBody>
      </p:sp>
      <p:sp>
        <p:nvSpPr>
          <p:cNvPr id="3" name="TextBox 3"/>
          <p:cNvSpPr txBox="1"/>
          <p:nvPr/>
        </p:nvSpPr>
        <p:spPr>
          <a:xfrm>
            <a:off x="376096" y="2608933"/>
            <a:ext cx="17535808" cy="5943600"/>
          </a:xfrm>
          <a:prstGeom prst="rect">
            <a:avLst/>
          </a:prstGeom>
        </p:spPr>
        <p:txBody>
          <a:bodyPr lIns="0" tIns="0" rIns="0" bIns="0" rtlCol="0" anchor="t">
            <a:spAutoFit/>
          </a:bodyPr>
          <a:lstStyle/>
          <a:p>
            <a:pPr algn="ctr">
              <a:lnSpc>
                <a:spcPts val="4645"/>
              </a:lnSpc>
              <a:spcBef>
                <a:spcPct val="0"/>
              </a:spcBef>
            </a:pPr>
            <a:r>
              <a:rPr lang="en-US" sz="3871" b="1">
                <a:solidFill>
                  <a:srgbClr val="000000"/>
                </a:solidFill>
                <a:latin typeface="Evolventa Bold"/>
                <a:ea typeface="Evolventa Bold"/>
                <a:cs typeface="Evolventa Bold"/>
                <a:sym typeface="Evolventa Bold"/>
              </a:rPr>
              <a:t>Мектеп «Біртұтас тәрбие» бағдарламасы бойынша 6 бағыттан тұратын жоба бойынша жұмыс жасайды. Оқушылар іс-шараларға белсене қатысып, шығарма-шылық жағынан өздерін үздік көрсетуде. Біртұтас тәрбие бағдарламасы мектептің тәрбие жүйесін жетілдіруге, ата-аналар мен қоғамның тәрбиелік әлеуетін біріктіруге мүм-кіндік береді. Бағдарлама білім беру процесінің ажырамас бөлігі ретінде тәрбиенің маңызын арттырады және балалар мен жастардың бойында жауапкершілік, отан-сүйгіштік, адалдық пен еңбекқорлық сияқты қасиеттерді қалып-тастыруға жағдай жасайды.</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Freeform 2"/>
          <p:cNvSpPr/>
          <p:nvPr/>
        </p:nvSpPr>
        <p:spPr>
          <a:xfrm>
            <a:off x="14955505" y="7508173"/>
            <a:ext cx="3076943" cy="2467149"/>
          </a:xfrm>
          <a:custGeom>
            <a:avLst/>
            <a:gdLst/>
            <a:ahLst/>
            <a:cxnLst/>
            <a:rect l="l" t="t" r="r" b="b"/>
            <a:pathLst>
              <a:path w="3076943" h="2467149">
                <a:moveTo>
                  <a:pt x="0" y="0"/>
                </a:moveTo>
                <a:lnTo>
                  <a:pt x="3076944" y="0"/>
                </a:lnTo>
                <a:lnTo>
                  <a:pt x="3076944" y="2467149"/>
                </a:lnTo>
                <a:lnTo>
                  <a:pt x="0" y="24671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4578464" y="819150"/>
            <a:ext cx="8427244" cy="797015"/>
          </a:xfrm>
          <a:prstGeom prst="rect">
            <a:avLst/>
          </a:prstGeom>
        </p:spPr>
        <p:txBody>
          <a:bodyPr lIns="0" tIns="0" rIns="0" bIns="0" rtlCol="0" anchor="t">
            <a:spAutoFit/>
          </a:bodyPr>
          <a:lstStyle/>
          <a:p>
            <a:pPr algn="ctr">
              <a:lnSpc>
                <a:spcPts val="5420"/>
              </a:lnSpc>
              <a:spcBef>
                <a:spcPct val="0"/>
              </a:spcBef>
            </a:pPr>
            <a:r>
              <a:rPr lang="en-US" sz="3871" b="1">
                <a:solidFill>
                  <a:srgbClr val="2B4B82"/>
                </a:solidFill>
                <a:latin typeface="Evolventa Bold"/>
                <a:ea typeface="Evolventa Bold"/>
                <a:cs typeface="Evolventa Bold"/>
                <a:sym typeface="Evolventa Bold"/>
              </a:rPr>
              <a:t>Мектептің техникалық төлқұжаты</a:t>
            </a:r>
          </a:p>
        </p:txBody>
      </p:sp>
      <p:sp>
        <p:nvSpPr>
          <p:cNvPr id="4" name="TextBox 4"/>
          <p:cNvSpPr txBox="1"/>
          <p:nvPr/>
        </p:nvSpPr>
        <p:spPr>
          <a:xfrm>
            <a:off x="735112" y="1824240"/>
            <a:ext cx="16563677" cy="3154679"/>
          </a:xfrm>
          <a:prstGeom prst="rect">
            <a:avLst/>
          </a:prstGeom>
        </p:spPr>
        <p:txBody>
          <a:bodyPr lIns="0" tIns="0" rIns="0" bIns="0" rtlCol="0" anchor="t">
            <a:spAutoFit/>
          </a:bodyPr>
          <a:lstStyle/>
          <a:p>
            <a:pPr algn="l">
              <a:lnSpc>
                <a:spcPts val="4095"/>
              </a:lnSpc>
              <a:spcBef>
                <a:spcPct val="0"/>
              </a:spcBef>
            </a:pPr>
            <a:r>
              <a:rPr lang="en-US" sz="2925" b="1">
                <a:solidFill>
                  <a:srgbClr val="000000"/>
                </a:solidFill>
                <a:latin typeface="Evolventa Bold"/>
                <a:ea typeface="Evolventa Bold"/>
                <a:cs typeface="Evolventa Bold"/>
                <a:sym typeface="Evolventa Bold"/>
              </a:rPr>
              <a:t>Мектеп ғимаратының салынған жылы– 1975 жылы</a:t>
            </a:r>
          </a:p>
          <a:p>
            <a:pPr algn="l">
              <a:lnSpc>
                <a:spcPts val="4095"/>
              </a:lnSpc>
              <a:spcBef>
                <a:spcPct val="0"/>
              </a:spcBef>
            </a:pPr>
            <a:r>
              <a:rPr lang="en-US" sz="2925" b="1">
                <a:solidFill>
                  <a:srgbClr val="000000"/>
                </a:solidFill>
                <a:latin typeface="Evolventa Bold"/>
                <a:ea typeface="Evolventa Bold"/>
                <a:cs typeface="Evolventa Bold"/>
                <a:sym typeface="Evolventa Bold"/>
              </a:rPr>
              <a:t>Жалпы аумағы– мектеп үш ғимараттан тұрады, мектеп: </a:t>
            </a:r>
          </a:p>
          <a:p>
            <a:pPr algn="l">
              <a:lnSpc>
                <a:spcPts val="4095"/>
              </a:lnSpc>
              <a:spcBef>
                <a:spcPct val="0"/>
              </a:spcBef>
            </a:pPr>
            <a:r>
              <a:rPr lang="en-US" sz="2925" b="1">
                <a:solidFill>
                  <a:srgbClr val="000000"/>
                </a:solidFill>
                <a:latin typeface="Evolventa Bold"/>
                <a:ea typeface="Evolventa Bold"/>
                <a:cs typeface="Evolventa Bold"/>
                <a:sym typeface="Evolventa Bold"/>
              </a:rPr>
              <a:t>1855,8 кв м, интернат- 984,6 кв м, асхана -287,6 кв м .</a:t>
            </a:r>
          </a:p>
          <a:p>
            <a:pPr algn="l">
              <a:lnSpc>
                <a:spcPts val="4095"/>
              </a:lnSpc>
              <a:spcBef>
                <a:spcPct val="0"/>
              </a:spcBef>
            </a:pPr>
            <a:r>
              <a:rPr lang="en-US" sz="2925" b="1">
                <a:solidFill>
                  <a:srgbClr val="000000"/>
                </a:solidFill>
                <a:latin typeface="Evolventa Bold"/>
                <a:ea typeface="Evolventa Bold"/>
                <a:cs typeface="Evolventa Bold"/>
                <a:sym typeface="Evolventa Bold"/>
              </a:rPr>
              <a:t>Ғимарат саны– 3 ғимарат</a:t>
            </a:r>
          </a:p>
          <a:p>
            <a:pPr algn="l">
              <a:lnSpc>
                <a:spcPts val="4095"/>
              </a:lnSpc>
              <a:spcBef>
                <a:spcPct val="0"/>
              </a:spcBef>
            </a:pPr>
            <a:r>
              <a:rPr lang="en-US" sz="2925" b="1">
                <a:solidFill>
                  <a:srgbClr val="000000"/>
                </a:solidFill>
                <a:latin typeface="Evolventa Bold"/>
                <a:ea typeface="Evolventa Bold"/>
                <a:cs typeface="Evolventa Bold"/>
                <a:sym typeface="Evolventa Bold"/>
              </a:rPr>
              <a:t>Оқу кабинеттерінің саны- 24 кабинет </a:t>
            </a:r>
          </a:p>
          <a:p>
            <a:pPr algn="l">
              <a:lnSpc>
                <a:spcPts val="4095"/>
              </a:lnSpc>
              <a:spcBef>
                <a:spcPct val="0"/>
              </a:spcBef>
            </a:pPr>
            <a:r>
              <a:rPr lang="en-US" sz="2925" b="1">
                <a:solidFill>
                  <a:srgbClr val="000000"/>
                </a:solidFill>
                <a:latin typeface="Evolventa Bold"/>
                <a:ea typeface="Evolventa Bold"/>
                <a:cs typeface="Evolventa Bold"/>
                <a:sym typeface="Evolventa Bold"/>
              </a:rPr>
              <a:t>Оқушылардың жобалық сыйымдылығы– 824 оқушы (екі аусымдық оқыту жағдайында)</a:t>
            </a:r>
          </a:p>
        </p:txBody>
      </p:sp>
      <p:sp>
        <p:nvSpPr>
          <p:cNvPr id="5" name="TextBox 5"/>
          <p:cNvSpPr txBox="1"/>
          <p:nvPr/>
        </p:nvSpPr>
        <p:spPr>
          <a:xfrm>
            <a:off x="684014" y="5339772"/>
            <a:ext cx="15809963" cy="3918528"/>
          </a:xfrm>
          <a:prstGeom prst="rect">
            <a:avLst/>
          </a:prstGeom>
        </p:spPr>
        <p:txBody>
          <a:bodyPr lIns="0" tIns="0" rIns="0" bIns="0" rtlCol="0" anchor="t">
            <a:spAutoFit/>
          </a:bodyPr>
          <a:lstStyle/>
          <a:p>
            <a:pPr algn="l">
              <a:lnSpc>
                <a:spcPts val="5043"/>
              </a:lnSpc>
              <a:spcBef>
                <a:spcPct val="0"/>
              </a:spcBef>
            </a:pPr>
            <a:r>
              <a:rPr lang="en-US" sz="3602" b="1">
                <a:solidFill>
                  <a:srgbClr val="000000"/>
                </a:solidFill>
                <a:latin typeface="Evolventa Bold"/>
                <a:ea typeface="Evolventa Bold"/>
                <a:cs typeface="Evolventa Bold"/>
                <a:sym typeface="Evolventa Bold"/>
              </a:rPr>
              <a:t>Ауысым саны- 2 </a:t>
            </a:r>
          </a:p>
          <a:p>
            <a:pPr algn="l">
              <a:lnSpc>
                <a:spcPts val="5043"/>
              </a:lnSpc>
              <a:spcBef>
                <a:spcPct val="0"/>
              </a:spcBef>
            </a:pPr>
            <a:r>
              <a:rPr lang="en-US" sz="3602" b="1">
                <a:solidFill>
                  <a:srgbClr val="000000"/>
                </a:solidFill>
                <a:latin typeface="Evolventa Bold"/>
                <a:ea typeface="Evolventa Bold"/>
                <a:cs typeface="Evolventa Bold"/>
                <a:sym typeface="Evolventa Bold"/>
              </a:rPr>
              <a:t>Оқыту тілі– қазақ, орыс </a:t>
            </a:r>
          </a:p>
          <a:p>
            <a:pPr algn="l">
              <a:lnSpc>
                <a:spcPts val="5043"/>
              </a:lnSpc>
              <a:spcBef>
                <a:spcPct val="0"/>
              </a:spcBef>
            </a:pPr>
            <a:r>
              <a:rPr lang="en-US" sz="3602" b="1">
                <a:solidFill>
                  <a:srgbClr val="000000"/>
                </a:solidFill>
                <a:latin typeface="Evolventa Bold"/>
                <a:ea typeface="Evolventa Bold"/>
                <a:cs typeface="Evolventa Bold"/>
                <a:sym typeface="Evolventa Bold"/>
              </a:rPr>
              <a:t>Сынып – 35 кешендер саны–</a:t>
            </a:r>
          </a:p>
          <a:p>
            <a:pPr algn="l">
              <a:lnSpc>
                <a:spcPts val="5043"/>
              </a:lnSpc>
              <a:spcBef>
                <a:spcPct val="0"/>
              </a:spcBef>
            </a:pPr>
            <a:r>
              <a:rPr lang="en-US" sz="3602" b="1">
                <a:solidFill>
                  <a:srgbClr val="000000"/>
                </a:solidFill>
                <a:latin typeface="Evolventa Bold"/>
                <a:ea typeface="Evolventa Bold"/>
                <a:cs typeface="Evolventa Bold"/>
                <a:sym typeface="Evolventa Bold"/>
              </a:rPr>
              <a:t>Ғимараттағы қабат саны – 2 қабат</a:t>
            </a:r>
          </a:p>
          <a:p>
            <a:pPr algn="l">
              <a:lnSpc>
                <a:spcPts val="5043"/>
              </a:lnSpc>
              <a:spcBef>
                <a:spcPct val="0"/>
              </a:spcBef>
            </a:pPr>
            <a:r>
              <a:rPr lang="en-US" sz="3602" b="1">
                <a:solidFill>
                  <a:srgbClr val="000000"/>
                </a:solidFill>
                <a:latin typeface="Evolventa Bold"/>
                <a:ea typeface="Evolventa Bold"/>
                <a:cs typeface="Evolventa Bold"/>
                <a:sym typeface="Evolventa Bold"/>
              </a:rPr>
              <a:t>Жылыту жүйесі– орталандырылған</a:t>
            </a:r>
          </a:p>
          <a:p>
            <a:pPr algn="l">
              <a:lnSpc>
                <a:spcPts val="5043"/>
              </a:lnSpc>
              <a:spcBef>
                <a:spcPct val="0"/>
              </a:spcBef>
            </a:pPr>
            <a:r>
              <a:rPr lang="en-US" sz="3602" b="1">
                <a:solidFill>
                  <a:srgbClr val="000000"/>
                </a:solidFill>
                <a:latin typeface="Evolventa Bold"/>
                <a:ea typeface="Evolventa Bold"/>
                <a:cs typeface="Evolventa Bold"/>
                <a:sym typeface="Evolventa Bold"/>
              </a:rPr>
              <a:t>Ауыз сумен қамтылуы–орталандырылған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sp>
        <p:nvSpPr>
          <p:cNvPr id="2" name="TextBox 2"/>
          <p:cNvSpPr txBox="1"/>
          <p:nvPr/>
        </p:nvSpPr>
        <p:spPr>
          <a:xfrm>
            <a:off x="5073135" y="19050"/>
            <a:ext cx="8141730" cy="1914525"/>
          </a:xfrm>
          <a:prstGeom prst="rect">
            <a:avLst/>
          </a:prstGeom>
        </p:spPr>
        <p:txBody>
          <a:bodyPr lIns="0" tIns="0" rIns="0" bIns="0" rtlCol="0" anchor="t">
            <a:spAutoFit/>
          </a:bodyPr>
          <a:lstStyle/>
          <a:p>
            <a:pPr algn="ctr">
              <a:lnSpc>
                <a:spcPts val="4360"/>
              </a:lnSpc>
            </a:pPr>
            <a:r>
              <a:rPr lang="en-US" sz="3633" b="1">
                <a:solidFill>
                  <a:srgbClr val="2B4B82"/>
                </a:solidFill>
                <a:latin typeface="Evolventa Bold"/>
                <a:ea typeface="Evolventa Bold"/>
                <a:cs typeface="Evolventa Bold"/>
                <a:sym typeface="Evolventa Bold"/>
              </a:rPr>
              <a:t>Мектептің мемлекеттік аттестациядан өту қорытындысы:</a:t>
            </a:r>
          </a:p>
          <a:p>
            <a:pPr algn="ctr">
              <a:lnSpc>
                <a:spcPts val="5560"/>
              </a:lnSpc>
            </a:pPr>
            <a:endParaRPr lang="en-US" sz="3633" b="1">
              <a:solidFill>
                <a:srgbClr val="2B4B82"/>
              </a:solidFill>
              <a:latin typeface="Evolventa Bold"/>
              <a:ea typeface="Evolventa Bold"/>
              <a:cs typeface="Evolventa Bold"/>
              <a:sym typeface="Evolventa Bold"/>
            </a:endParaRPr>
          </a:p>
        </p:txBody>
      </p:sp>
      <p:sp>
        <p:nvSpPr>
          <p:cNvPr id="3" name="Freeform 3"/>
          <p:cNvSpPr/>
          <p:nvPr/>
        </p:nvSpPr>
        <p:spPr>
          <a:xfrm>
            <a:off x="0" y="-1421026"/>
            <a:ext cx="4597438" cy="2842053"/>
          </a:xfrm>
          <a:custGeom>
            <a:avLst/>
            <a:gdLst/>
            <a:ahLst/>
            <a:cxnLst/>
            <a:rect l="l" t="t" r="r" b="b"/>
            <a:pathLst>
              <a:path w="4597438" h="2842053">
                <a:moveTo>
                  <a:pt x="0" y="0"/>
                </a:moveTo>
                <a:lnTo>
                  <a:pt x="4597438" y="0"/>
                </a:lnTo>
                <a:lnTo>
                  <a:pt x="4597438" y="2842052"/>
                </a:lnTo>
                <a:lnTo>
                  <a:pt x="0" y="284205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2694046" y="-3759204"/>
            <a:ext cx="5357753" cy="5591583"/>
          </a:xfrm>
          <a:custGeom>
            <a:avLst/>
            <a:gdLst/>
            <a:ahLst/>
            <a:cxnLst/>
            <a:rect l="l" t="t" r="r" b="b"/>
            <a:pathLst>
              <a:path w="5357753" h="5591583">
                <a:moveTo>
                  <a:pt x="0" y="0"/>
                </a:moveTo>
                <a:lnTo>
                  <a:pt x="5357753" y="0"/>
                </a:lnTo>
                <a:lnTo>
                  <a:pt x="5357753" y="5591583"/>
                </a:lnTo>
                <a:lnTo>
                  <a:pt x="0" y="55915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a:off x="2654737" y="1502353"/>
            <a:ext cx="5811351" cy="8100553"/>
          </a:xfrm>
          <a:custGeom>
            <a:avLst/>
            <a:gdLst/>
            <a:ahLst/>
            <a:cxnLst/>
            <a:rect l="l" t="t" r="r" b="b"/>
            <a:pathLst>
              <a:path w="5811351" h="8100553">
                <a:moveTo>
                  <a:pt x="0" y="0"/>
                </a:moveTo>
                <a:lnTo>
                  <a:pt x="5811351" y="0"/>
                </a:lnTo>
                <a:lnTo>
                  <a:pt x="5811351" y="8100553"/>
                </a:lnTo>
                <a:lnTo>
                  <a:pt x="0" y="8100553"/>
                </a:lnTo>
                <a:lnTo>
                  <a:pt x="0" y="0"/>
                </a:lnTo>
                <a:close/>
              </a:path>
            </a:pathLst>
          </a:custGeom>
          <a:blipFill>
            <a:blip r:embed="rId6"/>
            <a:stretch>
              <a:fillRect t="-533" r="-1609" b="-533"/>
            </a:stretch>
          </a:blipFill>
        </p:spPr>
      </p:sp>
      <p:sp>
        <p:nvSpPr>
          <p:cNvPr id="6" name="TextBox 6"/>
          <p:cNvSpPr txBox="1"/>
          <p:nvPr/>
        </p:nvSpPr>
        <p:spPr>
          <a:xfrm>
            <a:off x="9144000" y="4218142"/>
            <a:ext cx="8115300" cy="1830720"/>
          </a:xfrm>
          <a:prstGeom prst="rect">
            <a:avLst/>
          </a:prstGeom>
        </p:spPr>
        <p:txBody>
          <a:bodyPr lIns="0" tIns="0" rIns="0" bIns="0" rtlCol="0" anchor="t">
            <a:spAutoFit/>
          </a:bodyPr>
          <a:lstStyle/>
          <a:p>
            <a:pPr algn="ctr">
              <a:lnSpc>
                <a:spcPts val="4619"/>
              </a:lnSpc>
              <a:spcBef>
                <a:spcPct val="0"/>
              </a:spcBef>
            </a:pPr>
            <a:r>
              <a:rPr lang="en-US" sz="3299">
                <a:solidFill>
                  <a:srgbClr val="2B4B82"/>
                </a:solidFill>
                <a:latin typeface="Evolventa"/>
                <a:ea typeface="Evolventa"/>
                <a:cs typeface="Evolventa"/>
                <a:sym typeface="Evolventa"/>
              </a:rPr>
              <a:t>Мемлекеттік аттестация өту кезеңі: </a:t>
            </a:r>
          </a:p>
          <a:p>
            <a:pPr algn="ctr">
              <a:lnSpc>
                <a:spcPts val="4619"/>
              </a:lnSpc>
              <a:spcBef>
                <a:spcPct val="0"/>
              </a:spcBef>
            </a:pPr>
            <a:r>
              <a:rPr lang="en-US" sz="3299">
                <a:solidFill>
                  <a:srgbClr val="2B4B82"/>
                </a:solidFill>
                <a:latin typeface="Evolventa"/>
                <a:ea typeface="Evolventa"/>
                <a:cs typeface="Evolventa"/>
                <a:sym typeface="Evolventa"/>
              </a:rPr>
              <a:t>2024 жылы, қыркүйек- 2025 жыл, акпан</a:t>
            </a:r>
          </a:p>
          <a:p>
            <a:pPr algn="ctr">
              <a:lnSpc>
                <a:spcPts val="4619"/>
              </a:lnSpc>
              <a:spcBef>
                <a:spcPct val="0"/>
              </a:spcBef>
            </a:pPr>
            <a:r>
              <a:rPr lang="en-US" sz="3299">
                <a:solidFill>
                  <a:srgbClr val="2B4B82"/>
                </a:solidFill>
                <a:latin typeface="Evolventa"/>
                <a:ea typeface="Evolventa"/>
                <a:cs typeface="Evolventa"/>
                <a:sym typeface="Evolventa"/>
              </a:rPr>
              <a:t>Қорытындысы: Аттестатталсын</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4DDDE"/>
        </a:solidFill>
        <a:effectLst/>
      </p:bgPr>
    </p:bg>
    <p:spTree>
      <p:nvGrpSpPr>
        <p:cNvPr id="1" name=""/>
        <p:cNvGrpSpPr/>
        <p:nvPr/>
      </p:nvGrpSpPr>
      <p:grpSpPr>
        <a:xfrm>
          <a:off x="0" y="0"/>
          <a:ext cx="0" cy="0"/>
          <a:chOff x="0" y="0"/>
          <a:chExt cx="0" cy="0"/>
        </a:xfrm>
      </p:grpSpPr>
      <p:grpSp>
        <p:nvGrpSpPr>
          <p:cNvPr id="2" name="Group 2"/>
          <p:cNvGrpSpPr/>
          <p:nvPr/>
        </p:nvGrpSpPr>
        <p:grpSpPr>
          <a:xfrm>
            <a:off x="408215" y="4050446"/>
            <a:ext cx="3086100" cy="5642309"/>
            <a:chOff x="0" y="0"/>
            <a:chExt cx="812800" cy="1486040"/>
          </a:xfrm>
        </p:grpSpPr>
        <p:sp>
          <p:nvSpPr>
            <p:cNvPr id="3" name="Freeform 3"/>
            <p:cNvSpPr/>
            <p:nvPr/>
          </p:nvSpPr>
          <p:spPr>
            <a:xfrm>
              <a:off x="0" y="0"/>
              <a:ext cx="812800" cy="1486040"/>
            </a:xfrm>
            <a:custGeom>
              <a:avLst/>
              <a:gdLst/>
              <a:ahLst/>
              <a:cxnLst/>
              <a:rect l="l" t="t" r="r" b="b"/>
              <a:pathLst>
                <a:path w="812800" h="1486040">
                  <a:moveTo>
                    <a:pt x="0" y="0"/>
                  </a:moveTo>
                  <a:lnTo>
                    <a:pt x="812800" y="0"/>
                  </a:lnTo>
                  <a:lnTo>
                    <a:pt x="812800" y="1486040"/>
                  </a:lnTo>
                  <a:lnTo>
                    <a:pt x="0" y="1486040"/>
                  </a:lnTo>
                  <a:close/>
                </a:path>
              </a:pathLst>
            </a:custGeom>
            <a:solidFill>
              <a:srgbClr val="2B4B82"/>
            </a:solidFill>
          </p:spPr>
        </p:sp>
        <p:sp>
          <p:nvSpPr>
            <p:cNvPr id="4" name="TextBox 4"/>
            <p:cNvSpPr txBox="1"/>
            <p:nvPr/>
          </p:nvSpPr>
          <p:spPr>
            <a:xfrm>
              <a:off x="0" y="-85725"/>
              <a:ext cx="812800" cy="1571765"/>
            </a:xfrm>
            <a:prstGeom prst="rect">
              <a:avLst/>
            </a:prstGeom>
          </p:spPr>
          <p:txBody>
            <a:bodyPr lIns="50800" tIns="50800" rIns="50800" bIns="50800" rtlCol="0" anchor="ctr"/>
            <a:lstStyle/>
            <a:p>
              <a:pPr algn="ctr">
                <a:lnSpc>
                  <a:spcPts val="2274"/>
                </a:lnSpc>
              </a:pPr>
              <a:endParaRPr/>
            </a:p>
          </p:txBody>
        </p:sp>
      </p:grpSp>
      <p:grpSp>
        <p:nvGrpSpPr>
          <p:cNvPr id="5" name="Group 5"/>
          <p:cNvGrpSpPr/>
          <p:nvPr/>
        </p:nvGrpSpPr>
        <p:grpSpPr>
          <a:xfrm>
            <a:off x="4388036" y="5328551"/>
            <a:ext cx="3086100" cy="3086100"/>
            <a:chOff x="0" y="0"/>
            <a:chExt cx="812800" cy="812800"/>
          </a:xfrm>
        </p:grpSpPr>
        <p:sp>
          <p:nvSpPr>
            <p:cNvPr id="6" name="Freeform 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B4B82"/>
            </a:solidFill>
          </p:spPr>
        </p:sp>
        <p:sp>
          <p:nvSpPr>
            <p:cNvPr id="7" name="TextBox 7"/>
            <p:cNvSpPr txBox="1"/>
            <p:nvPr/>
          </p:nvSpPr>
          <p:spPr>
            <a:xfrm>
              <a:off x="0" y="-85725"/>
              <a:ext cx="812800" cy="898525"/>
            </a:xfrm>
            <a:prstGeom prst="rect">
              <a:avLst/>
            </a:prstGeom>
          </p:spPr>
          <p:txBody>
            <a:bodyPr lIns="50800" tIns="50800" rIns="50800" bIns="50800" rtlCol="0" anchor="ctr"/>
            <a:lstStyle/>
            <a:p>
              <a:pPr algn="ctr">
                <a:lnSpc>
                  <a:spcPts val="2274"/>
                </a:lnSpc>
              </a:pPr>
              <a:endParaRPr/>
            </a:p>
          </p:txBody>
        </p:sp>
      </p:grpSp>
      <p:grpSp>
        <p:nvGrpSpPr>
          <p:cNvPr id="8" name="Group 8"/>
          <p:cNvGrpSpPr/>
          <p:nvPr/>
        </p:nvGrpSpPr>
        <p:grpSpPr>
          <a:xfrm>
            <a:off x="7996637" y="5329312"/>
            <a:ext cx="3086100" cy="3086100"/>
            <a:chOff x="0" y="0"/>
            <a:chExt cx="812800" cy="812800"/>
          </a:xfrm>
        </p:grpSpPr>
        <p:sp>
          <p:nvSpPr>
            <p:cNvPr id="9" name="Freeform 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B4B82"/>
            </a:solidFill>
          </p:spPr>
        </p:sp>
        <p:sp>
          <p:nvSpPr>
            <p:cNvPr id="10" name="TextBox 10"/>
            <p:cNvSpPr txBox="1"/>
            <p:nvPr/>
          </p:nvSpPr>
          <p:spPr>
            <a:xfrm>
              <a:off x="0" y="-85725"/>
              <a:ext cx="812800" cy="898525"/>
            </a:xfrm>
            <a:prstGeom prst="rect">
              <a:avLst/>
            </a:prstGeom>
          </p:spPr>
          <p:txBody>
            <a:bodyPr lIns="50800" tIns="50800" rIns="50800" bIns="50800" rtlCol="0" anchor="ctr"/>
            <a:lstStyle/>
            <a:p>
              <a:pPr algn="ctr">
                <a:lnSpc>
                  <a:spcPts val="2274"/>
                </a:lnSpc>
              </a:pPr>
              <a:endParaRPr/>
            </a:p>
          </p:txBody>
        </p:sp>
      </p:grpSp>
      <p:grpSp>
        <p:nvGrpSpPr>
          <p:cNvPr id="11" name="Group 11"/>
          <p:cNvGrpSpPr/>
          <p:nvPr/>
        </p:nvGrpSpPr>
        <p:grpSpPr>
          <a:xfrm>
            <a:off x="11567411" y="5329312"/>
            <a:ext cx="3086100" cy="3086100"/>
            <a:chOff x="0" y="0"/>
            <a:chExt cx="812800" cy="812800"/>
          </a:xfrm>
        </p:grpSpPr>
        <p:sp>
          <p:nvSpPr>
            <p:cNvPr id="12" name="Freeform 12"/>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B4B82"/>
            </a:solidFill>
          </p:spPr>
        </p:sp>
        <p:sp>
          <p:nvSpPr>
            <p:cNvPr id="13" name="TextBox 13"/>
            <p:cNvSpPr txBox="1"/>
            <p:nvPr/>
          </p:nvSpPr>
          <p:spPr>
            <a:xfrm>
              <a:off x="0" y="-85725"/>
              <a:ext cx="812800" cy="898525"/>
            </a:xfrm>
            <a:prstGeom prst="rect">
              <a:avLst/>
            </a:prstGeom>
          </p:spPr>
          <p:txBody>
            <a:bodyPr lIns="50800" tIns="50800" rIns="50800" bIns="50800" rtlCol="0" anchor="ctr"/>
            <a:lstStyle/>
            <a:p>
              <a:pPr algn="ctr">
                <a:lnSpc>
                  <a:spcPts val="2274"/>
                </a:lnSpc>
              </a:pPr>
              <a:endParaRPr/>
            </a:p>
          </p:txBody>
        </p:sp>
      </p:grpSp>
      <p:grpSp>
        <p:nvGrpSpPr>
          <p:cNvPr id="14" name="Group 14"/>
          <p:cNvGrpSpPr/>
          <p:nvPr/>
        </p:nvGrpSpPr>
        <p:grpSpPr>
          <a:xfrm>
            <a:off x="15020163" y="5330631"/>
            <a:ext cx="3086100" cy="3086100"/>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B4B82"/>
            </a:solidFill>
          </p:spPr>
        </p:sp>
        <p:sp>
          <p:nvSpPr>
            <p:cNvPr id="16" name="TextBox 16"/>
            <p:cNvSpPr txBox="1"/>
            <p:nvPr/>
          </p:nvSpPr>
          <p:spPr>
            <a:xfrm>
              <a:off x="0" y="-85725"/>
              <a:ext cx="812800" cy="898525"/>
            </a:xfrm>
            <a:prstGeom prst="rect">
              <a:avLst/>
            </a:prstGeom>
          </p:spPr>
          <p:txBody>
            <a:bodyPr lIns="50800" tIns="50800" rIns="50800" bIns="50800" rtlCol="0" anchor="ctr"/>
            <a:lstStyle/>
            <a:p>
              <a:pPr algn="ctr">
                <a:lnSpc>
                  <a:spcPts val="2274"/>
                </a:lnSpc>
              </a:pPr>
              <a:endParaRPr/>
            </a:p>
          </p:txBody>
        </p:sp>
      </p:grpSp>
      <p:sp>
        <p:nvSpPr>
          <p:cNvPr id="17" name="TextBox 17"/>
          <p:cNvSpPr txBox="1"/>
          <p:nvPr/>
        </p:nvSpPr>
        <p:spPr>
          <a:xfrm>
            <a:off x="0" y="828675"/>
            <a:ext cx="17756342" cy="3114675"/>
          </a:xfrm>
          <a:prstGeom prst="rect">
            <a:avLst/>
          </a:prstGeom>
        </p:spPr>
        <p:txBody>
          <a:bodyPr lIns="0" tIns="0" rIns="0" bIns="0" rtlCol="0" anchor="t">
            <a:spAutoFit/>
          </a:bodyPr>
          <a:lstStyle/>
          <a:p>
            <a:pPr algn="ctr">
              <a:lnSpc>
                <a:spcPts val="7679"/>
              </a:lnSpc>
            </a:pPr>
            <a:r>
              <a:rPr lang="en-US" sz="6399" b="1">
                <a:solidFill>
                  <a:srgbClr val="2B4B82"/>
                </a:solidFill>
                <a:latin typeface="Evolventa Bold"/>
                <a:ea typeface="Evolventa Bold"/>
                <a:cs typeface="Evolventa Bold"/>
                <a:sym typeface="Evolventa Bold"/>
              </a:rPr>
              <a:t>Мектептіңматериалдық – техникалық жабдықталуы</a:t>
            </a:r>
          </a:p>
          <a:p>
            <a:pPr algn="ctr">
              <a:lnSpc>
                <a:spcPts val="7680"/>
              </a:lnSpc>
            </a:pPr>
            <a:endParaRPr lang="en-US" sz="6399" b="1">
              <a:solidFill>
                <a:srgbClr val="2B4B82"/>
              </a:solidFill>
              <a:latin typeface="Evolventa Bold"/>
              <a:ea typeface="Evolventa Bold"/>
              <a:cs typeface="Evolventa Bold"/>
              <a:sym typeface="Evolventa Bold"/>
            </a:endParaRPr>
          </a:p>
        </p:txBody>
      </p:sp>
      <p:sp>
        <p:nvSpPr>
          <p:cNvPr id="18" name="TextBox 18"/>
          <p:cNvSpPr txBox="1"/>
          <p:nvPr/>
        </p:nvSpPr>
        <p:spPr>
          <a:xfrm>
            <a:off x="4043126" y="3276357"/>
            <a:ext cx="3775920" cy="2052955"/>
          </a:xfrm>
          <a:prstGeom prst="rect">
            <a:avLst/>
          </a:prstGeom>
        </p:spPr>
        <p:txBody>
          <a:bodyPr lIns="0" tIns="0" rIns="0" bIns="0" rtlCol="0" anchor="t">
            <a:spAutoFit/>
          </a:bodyPr>
          <a:lstStyle/>
          <a:p>
            <a:pPr algn="ctr">
              <a:lnSpc>
                <a:spcPts val="3919"/>
              </a:lnSpc>
            </a:pPr>
            <a:r>
              <a:rPr lang="en-US" sz="2799" b="1" spc="478">
                <a:solidFill>
                  <a:srgbClr val="2B4B82"/>
                </a:solidFill>
                <a:latin typeface="Evolventa Bold"/>
                <a:ea typeface="Evolventa Bold"/>
                <a:cs typeface="Evolventa Bold"/>
                <a:sym typeface="Evolventa Bold"/>
              </a:rPr>
              <a:t>КАБИНЕТТЕРДІҢ </a:t>
            </a:r>
          </a:p>
          <a:p>
            <a:pPr algn="ctr">
              <a:lnSpc>
                <a:spcPts val="3919"/>
              </a:lnSpc>
            </a:pPr>
            <a:r>
              <a:rPr lang="en-US" sz="2799" b="1" spc="478">
                <a:solidFill>
                  <a:srgbClr val="2B4B82"/>
                </a:solidFill>
                <a:latin typeface="Evolventa Bold"/>
                <a:ea typeface="Evolventa Bold"/>
                <a:cs typeface="Evolventa Bold"/>
                <a:sym typeface="Evolventa Bold"/>
              </a:rPr>
              <a:t>ТЕХНИКАМЕН ҚАМТЫЛУЫ</a:t>
            </a:r>
          </a:p>
          <a:p>
            <a:pPr algn="ctr">
              <a:lnSpc>
                <a:spcPts val="3919"/>
              </a:lnSpc>
            </a:pPr>
            <a:endParaRPr lang="en-US" sz="2799" b="1" spc="478">
              <a:solidFill>
                <a:srgbClr val="2B4B82"/>
              </a:solidFill>
              <a:latin typeface="Evolventa Bold"/>
              <a:ea typeface="Evolventa Bold"/>
              <a:cs typeface="Evolventa Bold"/>
              <a:sym typeface="Evolventa Bold"/>
            </a:endParaRPr>
          </a:p>
        </p:txBody>
      </p:sp>
      <p:grpSp>
        <p:nvGrpSpPr>
          <p:cNvPr id="19" name="Group 19"/>
          <p:cNvGrpSpPr/>
          <p:nvPr/>
        </p:nvGrpSpPr>
        <p:grpSpPr>
          <a:xfrm>
            <a:off x="666825" y="3419232"/>
            <a:ext cx="2927007" cy="1483205"/>
            <a:chOff x="0" y="0"/>
            <a:chExt cx="3902677" cy="1977606"/>
          </a:xfrm>
        </p:grpSpPr>
        <p:sp>
          <p:nvSpPr>
            <p:cNvPr id="20" name="TextBox 20"/>
            <p:cNvSpPr txBox="1"/>
            <p:nvPr/>
          </p:nvSpPr>
          <p:spPr>
            <a:xfrm>
              <a:off x="0" y="-142875"/>
              <a:ext cx="3902677" cy="1368848"/>
            </a:xfrm>
            <a:prstGeom prst="rect">
              <a:avLst/>
            </a:prstGeom>
          </p:spPr>
          <p:txBody>
            <a:bodyPr lIns="0" tIns="0" rIns="0" bIns="0" rtlCol="0" anchor="t">
              <a:spAutoFit/>
            </a:bodyPr>
            <a:lstStyle/>
            <a:p>
              <a:pPr algn="l">
                <a:lnSpc>
                  <a:spcPts val="3919"/>
                </a:lnSpc>
              </a:pPr>
              <a:r>
                <a:rPr lang="en-US" sz="2799" b="1" spc="478">
                  <a:solidFill>
                    <a:srgbClr val="2B4B82"/>
                  </a:solidFill>
                  <a:latin typeface="Evolventa Bold"/>
                  <a:ea typeface="Evolventa Bold"/>
                  <a:cs typeface="Evolventa Bold"/>
                  <a:sym typeface="Evolventa Bold"/>
                </a:rPr>
                <a:t>КАБИНЕТТЕР</a:t>
              </a:r>
            </a:p>
            <a:p>
              <a:pPr algn="l">
                <a:lnSpc>
                  <a:spcPts val="3919"/>
                </a:lnSpc>
              </a:pPr>
              <a:endParaRPr lang="en-US" sz="2799" b="1" spc="478">
                <a:solidFill>
                  <a:srgbClr val="2B4B82"/>
                </a:solidFill>
                <a:latin typeface="Evolventa Bold"/>
                <a:ea typeface="Evolventa Bold"/>
                <a:cs typeface="Evolventa Bold"/>
                <a:sym typeface="Evolventa Bold"/>
              </a:endParaRPr>
            </a:p>
          </p:txBody>
        </p:sp>
        <p:sp>
          <p:nvSpPr>
            <p:cNvPr id="21" name="TextBox 21"/>
            <p:cNvSpPr txBox="1"/>
            <p:nvPr/>
          </p:nvSpPr>
          <p:spPr>
            <a:xfrm>
              <a:off x="0" y="1529007"/>
              <a:ext cx="3902677" cy="448599"/>
            </a:xfrm>
            <a:prstGeom prst="rect">
              <a:avLst/>
            </a:prstGeom>
          </p:spPr>
          <p:txBody>
            <a:bodyPr lIns="0" tIns="0" rIns="0" bIns="0" rtlCol="0" anchor="t">
              <a:spAutoFit/>
            </a:bodyPr>
            <a:lstStyle/>
            <a:p>
              <a:pPr algn="ctr">
                <a:lnSpc>
                  <a:spcPts val="2445"/>
                </a:lnSpc>
              </a:pPr>
              <a:endParaRPr/>
            </a:p>
          </p:txBody>
        </p:sp>
      </p:grpSp>
      <p:sp>
        <p:nvSpPr>
          <p:cNvPr id="22" name="TextBox 22"/>
          <p:cNvSpPr txBox="1"/>
          <p:nvPr/>
        </p:nvSpPr>
        <p:spPr>
          <a:xfrm>
            <a:off x="8045010" y="3356571"/>
            <a:ext cx="2989354" cy="1052689"/>
          </a:xfrm>
          <a:prstGeom prst="rect">
            <a:avLst/>
          </a:prstGeom>
        </p:spPr>
        <p:txBody>
          <a:bodyPr lIns="0" tIns="0" rIns="0" bIns="0" rtlCol="0" anchor="t">
            <a:spAutoFit/>
          </a:bodyPr>
          <a:lstStyle/>
          <a:p>
            <a:pPr algn="ctr">
              <a:lnSpc>
                <a:spcPts val="3919"/>
              </a:lnSpc>
            </a:pPr>
            <a:r>
              <a:rPr lang="en-US" sz="2799" b="1" spc="478">
                <a:solidFill>
                  <a:srgbClr val="2B4B82"/>
                </a:solidFill>
                <a:latin typeface="Evolventa Bold"/>
                <a:ea typeface="Evolventa Bold"/>
                <a:cs typeface="Evolventa Bold"/>
                <a:sym typeface="Evolventa Bold"/>
              </a:rPr>
              <a:t>ҚАУІПСІЗДІК</a:t>
            </a:r>
          </a:p>
          <a:p>
            <a:pPr algn="ctr">
              <a:lnSpc>
                <a:spcPts val="3919"/>
              </a:lnSpc>
            </a:pPr>
            <a:endParaRPr lang="en-US" sz="2799" b="1" spc="478">
              <a:solidFill>
                <a:srgbClr val="2B4B82"/>
              </a:solidFill>
              <a:latin typeface="Evolventa Bold"/>
              <a:ea typeface="Evolventa Bold"/>
              <a:cs typeface="Evolventa Bold"/>
              <a:sym typeface="Evolventa Bold"/>
            </a:endParaRPr>
          </a:p>
        </p:txBody>
      </p:sp>
      <p:sp>
        <p:nvSpPr>
          <p:cNvPr id="23" name="TextBox 23"/>
          <p:cNvSpPr txBox="1"/>
          <p:nvPr/>
        </p:nvSpPr>
        <p:spPr>
          <a:xfrm>
            <a:off x="11133868" y="3356571"/>
            <a:ext cx="3519643" cy="1557655"/>
          </a:xfrm>
          <a:prstGeom prst="rect">
            <a:avLst/>
          </a:prstGeom>
        </p:spPr>
        <p:txBody>
          <a:bodyPr lIns="0" tIns="0" rIns="0" bIns="0" rtlCol="0" anchor="t">
            <a:spAutoFit/>
          </a:bodyPr>
          <a:lstStyle/>
          <a:p>
            <a:pPr algn="ctr">
              <a:lnSpc>
                <a:spcPts val="3919"/>
              </a:lnSpc>
            </a:pPr>
            <a:r>
              <a:rPr lang="en-US" sz="2799" b="1" spc="478">
                <a:solidFill>
                  <a:srgbClr val="2B4B82"/>
                </a:solidFill>
                <a:latin typeface="Evolventa Bold"/>
                <a:ea typeface="Evolventa Bold"/>
                <a:cs typeface="Evolventa Bold"/>
                <a:sym typeface="Evolventa Bold"/>
              </a:rPr>
              <a:t>ИНКЛЮЗИВТІ</a:t>
            </a:r>
          </a:p>
          <a:p>
            <a:pPr algn="ctr">
              <a:lnSpc>
                <a:spcPts val="3919"/>
              </a:lnSpc>
            </a:pPr>
            <a:r>
              <a:rPr lang="en-US" sz="2799" b="1" spc="478">
                <a:solidFill>
                  <a:srgbClr val="2B4B82"/>
                </a:solidFill>
                <a:latin typeface="Evolventa Bold"/>
                <a:ea typeface="Evolventa Bold"/>
                <a:cs typeface="Evolventa Bold"/>
                <a:sym typeface="Evolventa Bold"/>
              </a:rPr>
              <a:t>ортА</a:t>
            </a:r>
          </a:p>
          <a:p>
            <a:pPr algn="ctr">
              <a:lnSpc>
                <a:spcPts val="3919"/>
              </a:lnSpc>
            </a:pPr>
            <a:endParaRPr lang="en-US" sz="2799" b="1" spc="478">
              <a:solidFill>
                <a:srgbClr val="2B4B82"/>
              </a:solidFill>
              <a:latin typeface="Evolventa Bold"/>
              <a:ea typeface="Evolventa Bold"/>
              <a:cs typeface="Evolventa Bold"/>
              <a:sym typeface="Evolventa Bold"/>
            </a:endParaRPr>
          </a:p>
        </p:txBody>
      </p:sp>
      <p:sp>
        <p:nvSpPr>
          <p:cNvPr id="24" name="TextBox 24"/>
          <p:cNvSpPr txBox="1"/>
          <p:nvPr/>
        </p:nvSpPr>
        <p:spPr>
          <a:xfrm>
            <a:off x="14653511" y="3356571"/>
            <a:ext cx="3365552" cy="1557655"/>
          </a:xfrm>
          <a:prstGeom prst="rect">
            <a:avLst/>
          </a:prstGeom>
        </p:spPr>
        <p:txBody>
          <a:bodyPr lIns="0" tIns="0" rIns="0" bIns="0" rtlCol="0" anchor="t">
            <a:spAutoFit/>
          </a:bodyPr>
          <a:lstStyle/>
          <a:p>
            <a:pPr algn="ctr">
              <a:lnSpc>
                <a:spcPts val="3919"/>
              </a:lnSpc>
            </a:pPr>
            <a:r>
              <a:rPr lang="en-US" sz="2799" b="1" spc="478">
                <a:solidFill>
                  <a:srgbClr val="2B4B82"/>
                </a:solidFill>
                <a:latin typeface="Evolventa Bold"/>
                <a:ea typeface="Evolventa Bold"/>
                <a:cs typeface="Evolventa Bold"/>
                <a:sym typeface="Evolventa Bold"/>
              </a:rPr>
              <a:t>ҒИМАРАТТЫҢ ЖАҒДАЙЫ</a:t>
            </a:r>
          </a:p>
          <a:p>
            <a:pPr algn="ctr">
              <a:lnSpc>
                <a:spcPts val="3919"/>
              </a:lnSpc>
            </a:pPr>
            <a:endParaRPr lang="en-US" sz="2799" b="1" spc="478">
              <a:solidFill>
                <a:srgbClr val="2B4B82"/>
              </a:solidFill>
              <a:latin typeface="Evolventa Bold"/>
              <a:ea typeface="Evolventa Bold"/>
              <a:cs typeface="Evolventa Bold"/>
              <a:sym typeface="Evolventa Bold"/>
            </a:endParaRPr>
          </a:p>
        </p:txBody>
      </p:sp>
      <p:sp>
        <p:nvSpPr>
          <p:cNvPr id="25" name="TextBox 25"/>
          <p:cNvSpPr txBox="1"/>
          <p:nvPr/>
        </p:nvSpPr>
        <p:spPr>
          <a:xfrm>
            <a:off x="1951265" y="3945089"/>
            <a:ext cx="14021736" cy="330208"/>
          </a:xfrm>
          <a:prstGeom prst="rect">
            <a:avLst/>
          </a:prstGeom>
        </p:spPr>
        <p:txBody>
          <a:bodyPr lIns="0" tIns="0" rIns="0" bIns="0" rtlCol="0" anchor="t">
            <a:spAutoFit/>
          </a:bodyPr>
          <a:lstStyle/>
          <a:p>
            <a:pPr algn="ctr">
              <a:lnSpc>
                <a:spcPts val="2274"/>
              </a:lnSpc>
              <a:spcBef>
                <a:spcPct val="0"/>
              </a:spcBef>
            </a:pPr>
            <a:endParaRPr/>
          </a:p>
        </p:txBody>
      </p:sp>
      <p:sp>
        <p:nvSpPr>
          <p:cNvPr id="26" name="TextBox 26"/>
          <p:cNvSpPr txBox="1"/>
          <p:nvPr/>
        </p:nvSpPr>
        <p:spPr>
          <a:xfrm>
            <a:off x="650913" y="4247186"/>
            <a:ext cx="2600704" cy="5011114"/>
          </a:xfrm>
          <a:prstGeom prst="rect">
            <a:avLst/>
          </a:prstGeom>
        </p:spPr>
        <p:txBody>
          <a:bodyPr lIns="0" tIns="0" rIns="0" bIns="0" rtlCol="0" anchor="t">
            <a:spAutoFit/>
          </a:bodyPr>
          <a:lstStyle/>
          <a:p>
            <a:pPr algn="l">
              <a:lnSpc>
                <a:spcPts val="3621"/>
              </a:lnSpc>
              <a:spcBef>
                <a:spcPct val="0"/>
              </a:spcBef>
            </a:pPr>
            <a:r>
              <a:rPr lang="en-US" sz="2587" b="1">
                <a:solidFill>
                  <a:srgbClr val="EFEFEF"/>
                </a:solidFill>
                <a:latin typeface="Merriweather Bold"/>
                <a:ea typeface="Merriweather Bold"/>
                <a:cs typeface="Merriweather Bold"/>
                <a:sym typeface="Merriweather Bold"/>
              </a:rPr>
              <a:t>Компьютер кабинеті-2</a:t>
            </a:r>
          </a:p>
          <a:p>
            <a:pPr algn="l">
              <a:lnSpc>
                <a:spcPts val="3621"/>
              </a:lnSpc>
              <a:spcBef>
                <a:spcPct val="0"/>
              </a:spcBef>
            </a:pPr>
            <a:r>
              <a:rPr lang="en-US" sz="2587" b="1">
                <a:solidFill>
                  <a:srgbClr val="EFEFEF"/>
                </a:solidFill>
                <a:latin typeface="Merriweather Bold"/>
                <a:ea typeface="Merriweather Bold"/>
                <a:cs typeface="Merriweather Bold"/>
                <a:sym typeface="Merriweather Bold"/>
              </a:rPr>
              <a:t>Спорт залы - 1</a:t>
            </a:r>
          </a:p>
          <a:p>
            <a:pPr algn="l">
              <a:lnSpc>
                <a:spcPts val="3621"/>
              </a:lnSpc>
              <a:spcBef>
                <a:spcPct val="0"/>
              </a:spcBef>
            </a:pPr>
            <a:r>
              <a:rPr lang="en-US" sz="2587" b="1">
                <a:solidFill>
                  <a:srgbClr val="EFEFEF"/>
                </a:solidFill>
                <a:latin typeface="Merriweather Bold"/>
                <a:ea typeface="Merriweather Bold"/>
                <a:cs typeface="Merriweather Bold"/>
                <a:sym typeface="Merriweather Bold"/>
              </a:rPr>
              <a:t>Шеберхана 1</a:t>
            </a:r>
          </a:p>
          <a:p>
            <a:pPr algn="l">
              <a:lnSpc>
                <a:spcPts val="3621"/>
              </a:lnSpc>
              <a:spcBef>
                <a:spcPct val="0"/>
              </a:spcBef>
            </a:pPr>
            <a:r>
              <a:rPr lang="en-US" sz="2587" b="1">
                <a:solidFill>
                  <a:srgbClr val="EFEFEF"/>
                </a:solidFill>
                <a:latin typeface="Merriweather Bold"/>
                <a:ea typeface="Merriweather Bold"/>
                <a:cs typeface="Merriweather Bold"/>
                <a:sym typeface="Merriweather Bold"/>
              </a:rPr>
              <a:t>Зертхана - 3</a:t>
            </a:r>
          </a:p>
          <a:p>
            <a:pPr algn="l">
              <a:lnSpc>
                <a:spcPts val="3621"/>
              </a:lnSpc>
              <a:spcBef>
                <a:spcPct val="0"/>
              </a:spcBef>
            </a:pPr>
            <a:r>
              <a:rPr lang="en-US" sz="2587" b="1">
                <a:solidFill>
                  <a:srgbClr val="EFEFEF"/>
                </a:solidFill>
                <a:latin typeface="Merriweather Bold"/>
                <a:ea typeface="Merriweather Bold"/>
                <a:cs typeface="Merriweather Bold"/>
                <a:sym typeface="Merriweather Bold"/>
              </a:rPr>
              <a:t>Асхана -80 орынды</a:t>
            </a:r>
          </a:p>
          <a:p>
            <a:pPr algn="l">
              <a:lnSpc>
                <a:spcPts val="3621"/>
              </a:lnSpc>
              <a:spcBef>
                <a:spcPct val="0"/>
              </a:spcBef>
            </a:pPr>
            <a:r>
              <a:rPr lang="en-US" sz="2587" b="1">
                <a:solidFill>
                  <a:srgbClr val="EFEFEF"/>
                </a:solidFill>
                <a:latin typeface="Merriweather Bold"/>
                <a:ea typeface="Merriweather Bold"/>
                <a:cs typeface="Merriweather Bold"/>
                <a:sym typeface="Merriweather Bold"/>
              </a:rPr>
              <a:t>Кітапхана -1</a:t>
            </a:r>
          </a:p>
          <a:p>
            <a:pPr algn="l">
              <a:lnSpc>
                <a:spcPts val="3621"/>
              </a:lnSpc>
              <a:spcBef>
                <a:spcPct val="0"/>
              </a:spcBef>
            </a:pPr>
            <a:r>
              <a:rPr lang="en-US" sz="2587" b="1">
                <a:solidFill>
                  <a:srgbClr val="EFEFEF"/>
                </a:solidFill>
                <a:latin typeface="Merriweather Bold"/>
                <a:ea typeface="Merriweather Bold"/>
                <a:cs typeface="Merriweather Bold"/>
                <a:sym typeface="Merriweather Bold"/>
              </a:rPr>
              <a:t>Дәрігерлік бөлме 1</a:t>
            </a:r>
          </a:p>
          <a:p>
            <a:pPr algn="l">
              <a:lnSpc>
                <a:spcPts val="3621"/>
              </a:lnSpc>
              <a:spcBef>
                <a:spcPct val="0"/>
              </a:spcBef>
            </a:pPr>
            <a:r>
              <a:rPr lang="en-US" sz="2587" b="1">
                <a:solidFill>
                  <a:srgbClr val="EFEFEF"/>
                </a:solidFill>
                <a:latin typeface="Merriweather Bold"/>
                <a:ea typeface="Merriweather Bold"/>
                <a:cs typeface="Merriweather Bold"/>
                <a:sym typeface="Merriweather Bold"/>
              </a:rPr>
              <a:t>22 кабинет</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599033" y="7712290"/>
            <a:ext cx="3929299" cy="3634602"/>
          </a:xfrm>
          <a:prstGeom prst="rect">
            <a:avLst/>
          </a:prstGeom>
        </p:spPr>
      </p:pic>
      <p:pic>
        <p:nvPicPr>
          <p:cNvPr id="3" name="Picture 3"/>
          <p:cNvPicPr>
            <a:picLocks noChangeAspect="1"/>
          </p:cNvPicPr>
          <p:nvPr/>
        </p:nvPicPr>
        <p:blipFill>
          <a:blip r:embed="rId3"/>
          <a:srcRect/>
          <a:stretch>
            <a:fillRect/>
          </a:stretch>
        </p:blipFill>
        <p:spPr>
          <a:xfrm>
            <a:off x="14834081" y="0"/>
            <a:ext cx="3101979" cy="4308303"/>
          </a:xfrm>
          <a:prstGeom prst="rect">
            <a:avLst/>
          </a:prstGeom>
        </p:spPr>
      </p:pic>
      <p:sp>
        <p:nvSpPr>
          <p:cNvPr id="4" name="TextBox 4"/>
          <p:cNvSpPr txBox="1"/>
          <p:nvPr/>
        </p:nvSpPr>
        <p:spPr>
          <a:xfrm>
            <a:off x="604943" y="1879125"/>
            <a:ext cx="16237245" cy="7379175"/>
          </a:xfrm>
          <a:prstGeom prst="rect">
            <a:avLst/>
          </a:prstGeom>
        </p:spPr>
        <p:txBody>
          <a:bodyPr lIns="0" tIns="0" rIns="0" bIns="0" rtlCol="0" anchor="t">
            <a:spAutoFit/>
          </a:bodyPr>
          <a:lstStyle/>
          <a:p>
            <a:pPr algn="ctr">
              <a:lnSpc>
                <a:spcPts val="11093"/>
              </a:lnSpc>
            </a:pPr>
            <a:r>
              <a:rPr lang="en-US" sz="10565" b="1">
                <a:solidFill>
                  <a:srgbClr val="F7B4A7"/>
                </a:solidFill>
                <a:latin typeface="Evolventa Bold"/>
                <a:ea typeface="Evolventa Bold"/>
                <a:cs typeface="Evolventa Bold"/>
                <a:sym typeface="Evolventa Bold"/>
              </a:rPr>
              <a:t>Мектептің педагогикалық кадрлары туралы ақпарат</a:t>
            </a:r>
          </a:p>
          <a:p>
            <a:pPr algn="l">
              <a:lnSpc>
                <a:spcPts val="11093"/>
              </a:lnSpc>
            </a:pPr>
            <a:endParaRPr lang="en-US" sz="10565" b="1">
              <a:solidFill>
                <a:srgbClr val="F7B4A7"/>
              </a:solidFill>
              <a:latin typeface="Evolventa Bold"/>
              <a:ea typeface="Evolventa Bold"/>
              <a:cs typeface="Evolventa Bold"/>
              <a:sym typeface="Evolventa Bo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TextBox 2"/>
          <p:cNvSpPr txBox="1"/>
          <p:nvPr/>
        </p:nvSpPr>
        <p:spPr>
          <a:xfrm>
            <a:off x="1028700" y="679132"/>
            <a:ext cx="16798825" cy="622936"/>
          </a:xfrm>
          <a:prstGeom prst="rect">
            <a:avLst/>
          </a:prstGeom>
        </p:spPr>
        <p:txBody>
          <a:bodyPr lIns="0" tIns="0" rIns="0" bIns="0" rtlCol="0" anchor="t">
            <a:spAutoFit/>
          </a:bodyPr>
          <a:lstStyle/>
          <a:p>
            <a:pPr algn="just">
              <a:lnSpc>
                <a:spcPts val="5039"/>
              </a:lnSpc>
              <a:spcBef>
                <a:spcPct val="0"/>
              </a:spcBef>
            </a:pPr>
            <a:r>
              <a:rPr lang="en-US" sz="3599" b="1" spc="615">
                <a:solidFill>
                  <a:srgbClr val="FFFFFF"/>
                </a:solidFill>
                <a:latin typeface="Merriweather Bold"/>
                <a:ea typeface="Merriweather Bold"/>
                <a:cs typeface="Merriweather Bold"/>
                <a:sym typeface="Merriweather Bold"/>
              </a:rPr>
              <a:t>ПӘНДЕР БОЙЫНША ПЕДАГОГТАР ТУРАЛЫ АҚПАРАТ</a:t>
            </a:r>
          </a:p>
        </p:txBody>
      </p:sp>
      <p:sp>
        <p:nvSpPr>
          <p:cNvPr id="3" name="TextBox 3"/>
          <p:cNvSpPr txBox="1"/>
          <p:nvPr/>
        </p:nvSpPr>
        <p:spPr>
          <a:xfrm>
            <a:off x="529133" y="1424172"/>
            <a:ext cx="9038779"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ҚАЗАҚ ТІЛІ МЕН ӘДЕБИЕТІ - 6 МҰҒАЛІМ</a:t>
            </a:r>
          </a:p>
        </p:txBody>
      </p:sp>
      <p:sp>
        <p:nvSpPr>
          <p:cNvPr id="4" name="TextBox 4"/>
          <p:cNvSpPr txBox="1"/>
          <p:nvPr/>
        </p:nvSpPr>
        <p:spPr>
          <a:xfrm>
            <a:off x="481042" y="1981702"/>
            <a:ext cx="8826401"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ОРЫС ТІЛІ МЕН ӘДЕБИЕТІ - 3 МҰҒАЛІМ</a:t>
            </a:r>
          </a:p>
        </p:txBody>
      </p:sp>
      <p:sp>
        <p:nvSpPr>
          <p:cNvPr id="5" name="TextBox 5"/>
          <p:cNvSpPr txBox="1"/>
          <p:nvPr/>
        </p:nvSpPr>
        <p:spPr>
          <a:xfrm>
            <a:off x="481042" y="2405882"/>
            <a:ext cx="6383536"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АҒЫЛШЫН ТІЛІ - 4 МҰҒАЛІМ</a:t>
            </a:r>
          </a:p>
        </p:txBody>
      </p:sp>
      <p:sp>
        <p:nvSpPr>
          <p:cNvPr id="6" name="TextBox 6"/>
          <p:cNvSpPr txBox="1"/>
          <p:nvPr/>
        </p:nvSpPr>
        <p:spPr>
          <a:xfrm>
            <a:off x="481042" y="2906262"/>
            <a:ext cx="6026348"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МАТЕМАТИКА - 5 МҰҒАЛІМ</a:t>
            </a:r>
          </a:p>
        </p:txBody>
      </p:sp>
      <p:sp>
        <p:nvSpPr>
          <p:cNvPr id="7" name="TextBox 7"/>
          <p:cNvSpPr txBox="1"/>
          <p:nvPr/>
        </p:nvSpPr>
        <p:spPr>
          <a:xfrm>
            <a:off x="529133" y="3510838"/>
            <a:ext cx="4898380"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ФИЗИКА - 1 МҰҒАЛІМ</a:t>
            </a:r>
          </a:p>
        </p:txBody>
      </p:sp>
      <p:sp>
        <p:nvSpPr>
          <p:cNvPr id="8" name="TextBox 8"/>
          <p:cNvSpPr txBox="1"/>
          <p:nvPr/>
        </p:nvSpPr>
        <p:spPr>
          <a:xfrm>
            <a:off x="481042" y="4115993"/>
            <a:ext cx="4692476" cy="565253"/>
          </a:xfrm>
          <a:prstGeom prst="rect">
            <a:avLst/>
          </a:prstGeom>
        </p:spPr>
        <p:txBody>
          <a:bodyPr lIns="0" tIns="0" rIns="0" bIns="0" rtlCol="0" anchor="t">
            <a:spAutoFit/>
          </a:bodyPr>
          <a:lstStyle/>
          <a:p>
            <a:pPr algn="just">
              <a:lnSpc>
                <a:spcPts val="3903"/>
              </a:lnSpc>
              <a:spcBef>
                <a:spcPct val="0"/>
              </a:spcBef>
            </a:pPr>
            <a:r>
              <a:rPr lang="en-US" sz="2788" b="1" spc="476">
                <a:solidFill>
                  <a:srgbClr val="FFFFFF"/>
                </a:solidFill>
                <a:latin typeface="Evolventa Bold"/>
                <a:ea typeface="Evolventa Bold"/>
                <a:cs typeface="Evolventa Bold"/>
                <a:sym typeface="Evolventa Bold"/>
              </a:rPr>
              <a:t>ХИМИЯ – 1 МҰҒАЛІМ</a:t>
            </a:r>
          </a:p>
        </p:txBody>
      </p:sp>
      <p:sp>
        <p:nvSpPr>
          <p:cNvPr id="9" name="TextBox 9"/>
          <p:cNvSpPr txBox="1"/>
          <p:nvPr/>
        </p:nvSpPr>
        <p:spPr>
          <a:xfrm>
            <a:off x="341039" y="4862221"/>
            <a:ext cx="5689104"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БИОЛОГИЯ – 1 МҰҒАЛІМ </a:t>
            </a:r>
          </a:p>
        </p:txBody>
      </p:sp>
      <p:sp>
        <p:nvSpPr>
          <p:cNvPr id="10" name="TextBox 10"/>
          <p:cNvSpPr txBox="1"/>
          <p:nvPr/>
        </p:nvSpPr>
        <p:spPr>
          <a:xfrm>
            <a:off x="392534" y="5350695"/>
            <a:ext cx="5586115"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ГЕОГРАФИЯ - 2 МҰҒАЛІМ</a:t>
            </a:r>
          </a:p>
        </p:txBody>
      </p:sp>
      <p:sp>
        <p:nvSpPr>
          <p:cNvPr id="11" name="TextBox 11"/>
          <p:cNvSpPr txBox="1"/>
          <p:nvPr/>
        </p:nvSpPr>
        <p:spPr>
          <a:xfrm>
            <a:off x="392534" y="5884412"/>
            <a:ext cx="4191595"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ИНФОРМАТИКА - 0</a:t>
            </a:r>
          </a:p>
        </p:txBody>
      </p:sp>
      <p:sp>
        <p:nvSpPr>
          <p:cNvPr id="12" name="TextBox 12"/>
          <p:cNvSpPr txBox="1"/>
          <p:nvPr/>
        </p:nvSpPr>
        <p:spPr>
          <a:xfrm>
            <a:off x="392534" y="6526179"/>
            <a:ext cx="4672459"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ТАРИХ – 2 МҰҒАЛІМ </a:t>
            </a:r>
          </a:p>
        </p:txBody>
      </p:sp>
      <p:sp>
        <p:nvSpPr>
          <p:cNvPr id="13" name="TextBox 13"/>
          <p:cNvSpPr txBox="1"/>
          <p:nvPr/>
        </p:nvSpPr>
        <p:spPr>
          <a:xfrm>
            <a:off x="392534" y="7207534"/>
            <a:ext cx="8656388"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БАСТАУЫШ СЫНЫП –12 МҰҒАЛІМ </a:t>
            </a:r>
          </a:p>
        </p:txBody>
      </p:sp>
      <p:sp>
        <p:nvSpPr>
          <p:cNvPr id="14" name="TextBox 14"/>
          <p:cNvSpPr txBox="1"/>
          <p:nvPr/>
        </p:nvSpPr>
        <p:spPr>
          <a:xfrm>
            <a:off x="481042" y="7912702"/>
            <a:ext cx="6466582"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КӨРКЕМ ЕҢБЕК – 2 МҰҒАЛІМ</a:t>
            </a:r>
          </a:p>
        </p:txBody>
      </p:sp>
      <p:sp>
        <p:nvSpPr>
          <p:cNvPr id="15" name="TextBox 15"/>
          <p:cNvSpPr txBox="1"/>
          <p:nvPr/>
        </p:nvSpPr>
        <p:spPr>
          <a:xfrm>
            <a:off x="481042" y="8655970"/>
            <a:ext cx="7281267"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ДЕНЕ ШЫНЫҚТЫРУ – 4 МҰҒАЛІМ</a:t>
            </a:r>
          </a:p>
        </p:txBody>
      </p:sp>
      <p:sp>
        <p:nvSpPr>
          <p:cNvPr id="16" name="TextBox 16"/>
          <p:cNvSpPr txBox="1"/>
          <p:nvPr/>
        </p:nvSpPr>
        <p:spPr>
          <a:xfrm>
            <a:off x="481042" y="9350200"/>
            <a:ext cx="4492079" cy="567055"/>
          </a:xfrm>
          <a:prstGeom prst="rect">
            <a:avLst/>
          </a:prstGeom>
        </p:spPr>
        <p:txBody>
          <a:bodyPr lIns="0" tIns="0" rIns="0" bIns="0" rtlCol="0" anchor="t">
            <a:spAutoFit/>
          </a:bodyPr>
          <a:lstStyle/>
          <a:p>
            <a:pPr algn="just">
              <a:lnSpc>
                <a:spcPts val="3919"/>
              </a:lnSpc>
              <a:spcBef>
                <a:spcPct val="0"/>
              </a:spcBef>
            </a:pPr>
            <a:r>
              <a:rPr lang="en-US" sz="2799" b="1" spc="478">
                <a:solidFill>
                  <a:srgbClr val="FFFFFF"/>
                </a:solidFill>
                <a:latin typeface="Evolventa Bold"/>
                <a:ea typeface="Evolventa Bold"/>
                <a:cs typeface="Evolventa Bold"/>
                <a:sym typeface="Evolventa Bold"/>
              </a:rPr>
              <a:t>АӘТД – 1 МҰҒАЛІМ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B4B82"/>
        </a:solidFill>
        <a:effectLst/>
      </p:bgPr>
    </p:bg>
    <p:spTree>
      <p:nvGrpSpPr>
        <p:cNvPr id="1" name=""/>
        <p:cNvGrpSpPr/>
        <p:nvPr/>
      </p:nvGrpSpPr>
      <p:grpSpPr>
        <a:xfrm>
          <a:off x="0" y="0"/>
          <a:ext cx="0" cy="0"/>
          <a:chOff x="0" y="0"/>
          <a:chExt cx="0" cy="0"/>
        </a:xfrm>
      </p:grpSpPr>
      <p:sp>
        <p:nvSpPr>
          <p:cNvPr id="2" name="Freeform 2"/>
          <p:cNvSpPr/>
          <p:nvPr/>
        </p:nvSpPr>
        <p:spPr>
          <a:xfrm>
            <a:off x="12440259" y="4258050"/>
            <a:ext cx="6338112" cy="6384545"/>
          </a:xfrm>
          <a:custGeom>
            <a:avLst/>
            <a:gdLst/>
            <a:ahLst/>
            <a:cxnLst/>
            <a:rect l="l" t="t" r="r" b="b"/>
            <a:pathLst>
              <a:path w="6338112" h="6384545">
                <a:moveTo>
                  <a:pt x="0" y="0"/>
                </a:moveTo>
                <a:lnTo>
                  <a:pt x="6338111" y="0"/>
                </a:lnTo>
                <a:lnTo>
                  <a:pt x="6338111" y="6384545"/>
                </a:lnTo>
                <a:lnTo>
                  <a:pt x="0" y="63845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77916" y="263280"/>
            <a:ext cx="17304849" cy="4514572"/>
          </a:xfrm>
          <a:prstGeom prst="rect">
            <a:avLst/>
          </a:prstGeom>
        </p:spPr>
        <p:txBody>
          <a:bodyPr lIns="0" tIns="0" rIns="0" bIns="0" rtlCol="0" anchor="t">
            <a:spAutoFit/>
          </a:bodyPr>
          <a:lstStyle/>
          <a:p>
            <a:pPr algn="l">
              <a:lnSpc>
                <a:spcPts val="11128"/>
              </a:lnSpc>
            </a:pPr>
            <a:r>
              <a:rPr lang="en-US" sz="9273" b="1">
                <a:solidFill>
                  <a:srgbClr val="F7B4A7"/>
                </a:solidFill>
                <a:latin typeface="Evolventa Bold"/>
                <a:ea typeface="Evolventa Bold"/>
                <a:cs typeface="Evolventa Bold"/>
                <a:sym typeface="Evolventa Bold"/>
              </a:rPr>
              <a:t>Педагогтардың жасы бойынша ақпарат</a:t>
            </a:r>
          </a:p>
          <a:p>
            <a:pPr algn="l">
              <a:lnSpc>
                <a:spcPts val="11128"/>
              </a:lnSpc>
            </a:pPr>
            <a:endParaRPr lang="en-US" sz="9273" b="1">
              <a:solidFill>
                <a:srgbClr val="F7B4A7"/>
              </a:solidFill>
              <a:latin typeface="Evolventa Bold"/>
              <a:ea typeface="Evolventa Bold"/>
              <a:cs typeface="Evolventa Bold"/>
              <a:sym typeface="Evolventa Bold"/>
            </a:endParaRPr>
          </a:p>
        </p:txBody>
      </p:sp>
      <p:sp>
        <p:nvSpPr>
          <p:cNvPr id="4" name="TextBox 4"/>
          <p:cNvSpPr txBox="1"/>
          <p:nvPr/>
        </p:nvSpPr>
        <p:spPr>
          <a:xfrm>
            <a:off x="1246748" y="3613200"/>
            <a:ext cx="13224380" cy="6344825"/>
          </a:xfrm>
          <a:prstGeom prst="rect">
            <a:avLst/>
          </a:prstGeom>
        </p:spPr>
        <p:txBody>
          <a:bodyPr lIns="0" tIns="0" rIns="0" bIns="0" rtlCol="0" anchor="t">
            <a:spAutoFit/>
          </a:bodyPr>
          <a:lstStyle/>
          <a:p>
            <a:pPr algn="ctr">
              <a:lnSpc>
                <a:spcPts val="4554"/>
              </a:lnSpc>
              <a:spcBef>
                <a:spcPct val="0"/>
              </a:spcBef>
            </a:pPr>
            <a:r>
              <a:rPr lang="en-US" sz="3253" b="1" spc="556">
                <a:solidFill>
                  <a:srgbClr val="F7B4A7"/>
                </a:solidFill>
                <a:latin typeface="Evolventa Bold"/>
                <a:ea typeface="Evolventa Bold"/>
                <a:cs typeface="Evolventa Bold"/>
                <a:sym typeface="Evolventa Bold"/>
              </a:rPr>
              <a:t>ӨТІЛІ </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 5 ЖЫЛҒА ДЕЙІН - 6 ПЕДАГОГ .</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 5 ЖЫЛДАН 10 ЖЫЛҒА ДЕЙІН - </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5 ПЕДАГОГ,</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10 ЖЫЛДАН 15 ЖЫЛҒА ДЕЙІН - </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 7 ПЕДАГОГ,</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15 ЖЫЛДАН 25 ЖЫЛҒА ДЕЙІН </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- 9 ПЕДАГОГ,</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25 ЖЫЛДАН АСТ.</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- 17 ПЕДАГОГ,</a:t>
            </a:r>
          </a:p>
          <a:p>
            <a:pPr algn="ctr">
              <a:lnSpc>
                <a:spcPts val="4554"/>
              </a:lnSpc>
              <a:spcBef>
                <a:spcPct val="0"/>
              </a:spcBef>
            </a:pPr>
            <a:r>
              <a:rPr lang="en-US" sz="3253" b="1" spc="556">
                <a:solidFill>
                  <a:srgbClr val="F7B4A7"/>
                </a:solidFill>
                <a:latin typeface="Evolventa Bold"/>
                <a:ea typeface="Evolventa Bold"/>
                <a:cs typeface="Evolventa Bold"/>
                <a:sym typeface="Evolventa Bold"/>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0ACB7"/>
        </a:solidFill>
        <a:effectLst/>
      </p:bgPr>
    </p:bg>
    <p:spTree>
      <p:nvGrpSpPr>
        <p:cNvPr id="1" name=""/>
        <p:cNvGrpSpPr/>
        <p:nvPr/>
      </p:nvGrpSpPr>
      <p:grpSpPr>
        <a:xfrm>
          <a:off x="0" y="0"/>
          <a:ext cx="0" cy="0"/>
          <a:chOff x="0" y="0"/>
          <a:chExt cx="0" cy="0"/>
        </a:xfrm>
      </p:grpSpPr>
      <p:sp>
        <p:nvSpPr>
          <p:cNvPr id="2" name="TextBox 2"/>
          <p:cNvSpPr txBox="1"/>
          <p:nvPr/>
        </p:nvSpPr>
        <p:spPr>
          <a:xfrm>
            <a:off x="579798" y="463772"/>
            <a:ext cx="9708856" cy="1347806"/>
          </a:xfrm>
          <a:prstGeom prst="rect">
            <a:avLst/>
          </a:prstGeom>
        </p:spPr>
        <p:txBody>
          <a:bodyPr lIns="0" tIns="0" rIns="0" bIns="0" rtlCol="0" anchor="t">
            <a:spAutoFit/>
          </a:bodyPr>
          <a:lstStyle/>
          <a:p>
            <a:pPr algn="l">
              <a:lnSpc>
                <a:spcPts val="4462"/>
              </a:lnSpc>
            </a:pPr>
            <a:r>
              <a:rPr lang="en-US" sz="5250" b="1" spc="-52">
                <a:solidFill>
                  <a:srgbClr val="000000"/>
                </a:solidFill>
                <a:latin typeface="Evolventa Bold"/>
                <a:ea typeface="Evolventa Bold"/>
                <a:cs typeface="Evolventa Bold"/>
                <a:sym typeface="Evolventa Bold"/>
              </a:rPr>
              <a:t>Білім  деңгейі</a:t>
            </a:r>
          </a:p>
          <a:p>
            <a:pPr algn="l">
              <a:lnSpc>
                <a:spcPts val="4462"/>
              </a:lnSpc>
            </a:pPr>
            <a:endParaRPr lang="en-US" sz="5250" b="1" spc="-52">
              <a:solidFill>
                <a:srgbClr val="000000"/>
              </a:solidFill>
              <a:latin typeface="Evolventa Bold"/>
              <a:ea typeface="Evolventa Bold"/>
              <a:cs typeface="Evolventa Bold"/>
              <a:sym typeface="Evolventa Bold"/>
            </a:endParaRPr>
          </a:p>
        </p:txBody>
      </p:sp>
      <p:sp>
        <p:nvSpPr>
          <p:cNvPr id="3" name="Freeform 3"/>
          <p:cNvSpPr/>
          <p:nvPr/>
        </p:nvSpPr>
        <p:spPr>
          <a:xfrm>
            <a:off x="13035380" y="-1811212"/>
            <a:ext cx="6414740" cy="6631780"/>
          </a:xfrm>
          <a:custGeom>
            <a:avLst/>
            <a:gdLst/>
            <a:ahLst/>
            <a:cxnLst/>
            <a:rect l="l" t="t" r="r" b="b"/>
            <a:pathLst>
              <a:path w="6414740" h="6631780">
                <a:moveTo>
                  <a:pt x="0" y="0"/>
                </a:moveTo>
                <a:lnTo>
                  <a:pt x="6414740" y="0"/>
                </a:lnTo>
                <a:lnTo>
                  <a:pt x="6414740" y="6631780"/>
                </a:lnTo>
                <a:lnTo>
                  <a:pt x="0" y="663178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TextBox 4"/>
          <p:cNvSpPr txBox="1"/>
          <p:nvPr/>
        </p:nvSpPr>
        <p:spPr>
          <a:xfrm>
            <a:off x="276773" y="1323703"/>
            <a:ext cx="11934527" cy="2085376"/>
          </a:xfrm>
          <a:prstGeom prst="rect">
            <a:avLst/>
          </a:prstGeom>
        </p:spPr>
        <p:txBody>
          <a:bodyPr lIns="0" tIns="0" rIns="0" bIns="0" rtlCol="0" anchor="t">
            <a:spAutoFit/>
          </a:bodyPr>
          <a:lstStyle/>
          <a:p>
            <a:pPr algn="l">
              <a:lnSpc>
                <a:spcPts val="5283"/>
              </a:lnSpc>
              <a:spcBef>
                <a:spcPct val="0"/>
              </a:spcBef>
            </a:pPr>
            <a:r>
              <a:rPr lang="en-US" sz="3773" b="1" spc="645">
                <a:solidFill>
                  <a:srgbClr val="2B4B82"/>
                </a:solidFill>
                <a:latin typeface="Evolventa Bold"/>
                <a:ea typeface="Evolventa Bold"/>
                <a:cs typeface="Evolventa Bold"/>
                <a:sym typeface="Evolventa Bold"/>
              </a:rPr>
              <a:t>ЖАЛПЫ САНЫ - 48 ПЕДАГОГ </a:t>
            </a:r>
          </a:p>
          <a:p>
            <a:pPr algn="l">
              <a:lnSpc>
                <a:spcPts val="5283"/>
              </a:lnSpc>
              <a:spcBef>
                <a:spcPct val="0"/>
              </a:spcBef>
            </a:pPr>
            <a:r>
              <a:rPr lang="en-US" sz="3773" b="1" spc="645">
                <a:solidFill>
                  <a:srgbClr val="2B4B82"/>
                </a:solidFill>
                <a:latin typeface="Evolventa Bold"/>
                <a:ea typeface="Evolventa Bold"/>
                <a:cs typeface="Evolventa Bold"/>
                <a:sym typeface="Evolventa Bold"/>
              </a:rPr>
              <a:t>ЖОҒАРЫ БІЛІМ – 44 ПЕДАГОГ (92 %)</a:t>
            </a:r>
          </a:p>
          <a:p>
            <a:pPr algn="l">
              <a:lnSpc>
                <a:spcPts val="5283"/>
              </a:lnSpc>
              <a:spcBef>
                <a:spcPct val="0"/>
              </a:spcBef>
            </a:pPr>
            <a:r>
              <a:rPr lang="en-US" sz="3773" b="1" spc="645">
                <a:solidFill>
                  <a:srgbClr val="2B4B82"/>
                </a:solidFill>
                <a:latin typeface="Evolventa Bold"/>
                <a:ea typeface="Evolventa Bold"/>
                <a:cs typeface="Evolventa Bold"/>
                <a:sym typeface="Evolventa Bold"/>
              </a:rPr>
              <a:t>ОРТА АРНАЙЫ БІЛІМ – 4 ПЕДАГОГ (8%)</a:t>
            </a:r>
          </a:p>
        </p:txBody>
      </p:sp>
      <p:sp>
        <p:nvSpPr>
          <p:cNvPr id="5" name="TextBox 5"/>
          <p:cNvSpPr txBox="1"/>
          <p:nvPr/>
        </p:nvSpPr>
        <p:spPr>
          <a:xfrm>
            <a:off x="579798" y="3392933"/>
            <a:ext cx="3437186" cy="1049020"/>
          </a:xfrm>
          <a:prstGeom prst="rect">
            <a:avLst/>
          </a:prstGeom>
        </p:spPr>
        <p:txBody>
          <a:bodyPr lIns="0" tIns="0" rIns="0" bIns="0" rtlCol="0" anchor="t">
            <a:spAutoFit/>
          </a:bodyPr>
          <a:lstStyle/>
          <a:p>
            <a:pPr algn="ctr">
              <a:lnSpc>
                <a:spcPts val="7280"/>
              </a:lnSpc>
              <a:spcBef>
                <a:spcPct val="0"/>
              </a:spcBef>
            </a:pPr>
            <a:r>
              <a:rPr lang="en-US" sz="5200" b="1" spc="889">
                <a:solidFill>
                  <a:srgbClr val="000000"/>
                </a:solidFill>
                <a:latin typeface="Evolventa Bold"/>
                <a:ea typeface="Evolventa Bold"/>
                <a:cs typeface="Evolventa Bold"/>
                <a:sym typeface="Evolventa Bold"/>
              </a:rPr>
              <a:t>САНАТЫ</a:t>
            </a:r>
          </a:p>
        </p:txBody>
      </p:sp>
      <p:sp>
        <p:nvSpPr>
          <p:cNvPr id="6" name="TextBox 6"/>
          <p:cNvSpPr txBox="1"/>
          <p:nvPr/>
        </p:nvSpPr>
        <p:spPr>
          <a:xfrm>
            <a:off x="276773" y="4260978"/>
            <a:ext cx="13633847" cy="3373077"/>
          </a:xfrm>
          <a:prstGeom prst="rect">
            <a:avLst/>
          </a:prstGeom>
        </p:spPr>
        <p:txBody>
          <a:bodyPr lIns="0" tIns="0" rIns="0" bIns="0" rtlCol="0" anchor="t">
            <a:spAutoFit/>
          </a:bodyPr>
          <a:lstStyle/>
          <a:p>
            <a:pPr algn="l">
              <a:lnSpc>
                <a:spcPts val="5182"/>
              </a:lnSpc>
              <a:spcBef>
                <a:spcPct val="0"/>
              </a:spcBef>
            </a:pPr>
            <a:r>
              <a:rPr lang="en-US" sz="3701" b="1" spc="632">
                <a:solidFill>
                  <a:srgbClr val="2B4B82"/>
                </a:solidFill>
                <a:latin typeface="Evolventa Bold"/>
                <a:ea typeface="Evolventa Bold"/>
                <a:cs typeface="Evolventa Bold"/>
                <a:sym typeface="Evolventa Bold"/>
              </a:rPr>
              <a:t>«ПЕДАГОГ-ШЕБЕР» - 0 </a:t>
            </a:r>
          </a:p>
          <a:p>
            <a:pPr algn="l">
              <a:lnSpc>
                <a:spcPts val="5182"/>
              </a:lnSpc>
              <a:spcBef>
                <a:spcPct val="0"/>
              </a:spcBef>
            </a:pPr>
            <a:r>
              <a:rPr lang="en-US" sz="3701" b="1" spc="632">
                <a:solidFill>
                  <a:srgbClr val="2B4B82"/>
                </a:solidFill>
                <a:latin typeface="Evolventa Bold"/>
                <a:ea typeface="Evolventa Bold"/>
                <a:cs typeface="Evolventa Bold"/>
                <a:sym typeface="Evolventa Bold"/>
              </a:rPr>
              <a:t>«ПЕДАГОГ- ЗЕРТТЕУШІ» - 10 ПЕДАГОГ (21%) </a:t>
            </a:r>
          </a:p>
          <a:p>
            <a:pPr algn="l">
              <a:lnSpc>
                <a:spcPts val="5182"/>
              </a:lnSpc>
              <a:spcBef>
                <a:spcPct val="0"/>
              </a:spcBef>
            </a:pPr>
            <a:r>
              <a:rPr lang="en-US" sz="3701" b="1" spc="632">
                <a:solidFill>
                  <a:srgbClr val="2B4B82"/>
                </a:solidFill>
                <a:latin typeface="Evolventa Bold"/>
                <a:ea typeface="Evolventa Bold"/>
                <a:cs typeface="Evolventa Bold"/>
                <a:sym typeface="Evolventa Bold"/>
              </a:rPr>
              <a:t>«ПЕДАГОГ- САРАПШЫ» - 20 ПЕДАГОГ (42)</a:t>
            </a:r>
          </a:p>
          <a:p>
            <a:pPr algn="l">
              <a:lnSpc>
                <a:spcPts val="5182"/>
              </a:lnSpc>
              <a:spcBef>
                <a:spcPct val="0"/>
              </a:spcBef>
            </a:pPr>
            <a:r>
              <a:rPr lang="en-US" sz="3701" b="1" spc="632">
                <a:solidFill>
                  <a:srgbClr val="2B4B82"/>
                </a:solidFill>
                <a:latin typeface="Evolventa Bold"/>
                <a:ea typeface="Evolventa Bold"/>
                <a:cs typeface="Evolventa Bold"/>
                <a:sym typeface="Evolventa Bold"/>
              </a:rPr>
              <a:t>«ПЕДАГОГ- МОДЕРАТОР» - 10 ПЕДАГОГ (21 %)</a:t>
            </a:r>
          </a:p>
          <a:p>
            <a:pPr algn="l">
              <a:lnSpc>
                <a:spcPts val="5182"/>
              </a:lnSpc>
              <a:spcBef>
                <a:spcPct val="0"/>
              </a:spcBef>
            </a:pPr>
            <a:r>
              <a:rPr lang="en-US" sz="3701" b="1" spc="632">
                <a:solidFill>
                  <a:srgbClr val="2B4B82"/>
                </a:solidFill>
                <a:latin typeface="Evolventa Bold"/>
                <a:ea typeface="Evolventa Bold"/>
                <a:cs typeface="Evolventa Bold"/>
                <a:sym typeface="Evolventa Bold"/>
              </a:rPr>
              <a:t>«ПЕДАГОГ» - 8 (16%)</a:t>
            </a:r>
          </a:p>
        </p:txBody>
      </p:sp>
      <p:sp>
        <p:nvSpPr>
          <p:cNvPr id="7" name="TextBox 7"/>
          <p:cNvSpPr txBox="1"/>
          <p:nvPr/>
        </p:nvSpPr>
        <p:spPr>
          <a:xfrm>
            <a:off x="290142" y="7615006"/>
            <a:ext cx="5144083" cy="1049020"/>
          </a:xfrm>
          <a:prstGeom prst="rect">
            <a:avLst/>
          </a:prstGeom>
        </p:spPr>
        <p:txBody>
          <a:bodyPr lIns="0" tIns="0" rIns="0" bIns="0" rtlCol="0" anchor="t">
            <a:spAutoFit/>
          </a:bodyPr>
          <a:lstStyle/>
          <a:p>
            <a:pPr algn="ctr">
              <a:lnSpc>
                <a:spcPts val="7279"/>
              </a:lnSpc>
              <a:spcBef>
                <a:spcPct val="0"/>
              </a:spcBef>
            </a:pPr>
            <a:r>
              <a:rPr lang="en-US" sz="5199" b="1" spc="889">
                <a:solidFill>
                  <a:srgbClr val="000000"/>
                </a:solidFill>
                <a:latin typeface="Evolventa Bold"/>
                <a:ea typeface="Evolventa Bold"/>
                <a:cs typeface="Evolventa Bold"/>
                <a:sym typeface="Evolventa Bold"/>
              </a:rPr>
              <a:t>ҚАЖЕТТІЛІК </a:t>
            </a:r>
          </a:p>
        </p:txBody>
      </p:sp>
      <p:sp>
        <p:nvSpPr>
          <p:cNvPr id="8" name="TextBox 8"/>
          <p:cNvSpPr txBox="1"/>
          <p:nvPr/>
        </p:nvSpPr>
        <p:spPr>
          <a:xfrm>
            <a:off x="98860" y="8741410"/>
            <a:ext cx="15884642" cy="976630"/>
          </a:xfrm>
          <a:prstGeom prst="rect">
            <a:avLst/>
          </a:prstGeom>
        </p:spPr>
        <p:txBody>
          <a:bodyPr lIns="0" tIns="0" rIns="0" bIns="0" rtlCol="0" anchor="t">
            <a:spAutoFit/>
          </a:bodyPr>
          <a:lstStyle/>
          <a:p>
            <a:pPr algn="l">
              <a:lnSpc>
                <a:spcPts val="3919"/>
              </a:lnSpc>
              <a:spcBef>
                <a:spcPct val="0"/>
              </a:spcBef>
            </a:pPr>
            <a:r>
              <a:rPr lang="en-US" sz="2799" b="1" spc="478">
                <a:solidFill>
                  <a:srgbClr val="2B4B82"/>
                </a:solidFill>
                <a:latin typeface="Merriweather Bold"/>
                <a:ea typeface="Merriweather Bold"/>
                <a:cs typeface="Merriweather Bold"/>
                <a:sym typeface="Merriweather Bold"/>
              </a:rPr>
              <a:t>ИНФОРМАТИКА (БАЛА КҰТУ ДЕМАЛЫСЫНА БАЙЛАНЫСТЫ )</a:t>
            </a:r>
          </a:p>
          <a:p>
            <a:pPr algn="l">
              <a:lnSpc>
                <a:spcPts val="3919"/>
              </a:lnSpc>
              <a:spcBef>
                <a:spcPct val="0"/>
              </a:spcBef>
            </a:pPr>
            <a:r>
              <a:rPr lang="en-US" sz="2799" b="1" spc="478">
                <a:solidFill>
                  <a:srgbClr val="2B4B82"/>
                </a:solidFill>
                <a:latin typeface="Merriweather Bold"/>
                <a:ea typeface="Merriweather Bold"/>
                <a:cs typeface="Merriweather Bold"/>
                <a:sym typeface="Merriweather Bold"/>
              </a:rPr>
              <a:t>ФИЗИКА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971</Words>
  <Application>Microsoft Office PowerPoint</Application>
  <PresentationFormat>Произвольный</PresentationFormat>
  <Paragraphs>142</Paragraphs>
  <Slides>26</Slides>
  <Notes>0</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26</vt:i4>
      </vt:variant>
    </vt:vector>
  </HeadingPairs>
  <TitlesOfParts>
    <vt:vector size="36" baseType="lpstr">
      <vt:lpstr>Merriweather Bold</vt:lpstr>
      <vt:lpstr>Calibri</vt:lpstr>
      <vt:lpstr>Evolventa</vt:lpstr>
      <vt:lpstr>Evolventa Italics</vt:lpstr>
      <vt:lpstr>Evolventa Bold</vt:lpstr>
      <vt:lpstr>Merriweather</vt:lpstr>
      <vt:lpstr>CAT Neuzeit</vt:lpstr>
      <vt:lpstr>Arial</vt:lpstr>
      <vt:lpstr>Office Theme</vt:lpstr>
      <vt:lpstr>Worksheet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Синий Изометрические Элементы и Макеты Технологии в Образовании Технология Презентация</dc:title>
  <dc:creator>school-licey</dc:creator>
  <cp:lastModifiedBy>school-licey</cp:lastModifiedBy>
  <cp:revision>2</cp:revision>
  <dcterms:created xsi:type="dcterms:W3CDTF">2006-08-16T00:00:00Z</dcterms:created>
  <dcterms:modified xsi:type="dcterms:W3CDTF">2025-05-19T11:31:19Z</dcterms:modified>
  <dc:identifier>DAGn4d7NCjY</dc:identifier>
</cp:coreProperties>
</file>