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7" r:id="rId1"/>
  </p:sldMasterIdLst>
  <p:sldIdLst>
    <p:sldId id="257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7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4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3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6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5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5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8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4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3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9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7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7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19BA4C-08C6-469D-84A0-8E26E7E18F2F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34B9E-A940-42AC-8B21-93DB560ED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544D99-D4AF-4258-8FD6-C6CAD426E26F}"/>
              </a:ext>
            </a:extLst>
          </p:cNvPr>
          <p:cNvSpPr/>
          <p:nvPr/>
        </p:nvSpPr>
        <p:spPr>
          <a:xfrm>
            <a:off x="878541" y="1021976"/>
            <a:ext cx="1017494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начало  3 четверти – 599 учащихся</a:t>
            </a:r>
          </a:p>
          <a:p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конец четверти – 597 учащихся:</a:t>
            </a: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 классы -216 учащихся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(135- с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гос.яз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81- с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русс.яз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обучения)</a:t>
            </a:r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5-9 классы-306 учащихся ( 167- с гос.яз; 139- с русс.яз.обучения)</a:t>
            </a: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10-11 классы- 75 учащихся (52- с гос.яз; 23- с русс.яз.обучения)</a:t>
            </a: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38864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792243F-0B60-4FCB-99CC-EEFCC0EC8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24499"/>
              </p:ext>
            </p:extLst>
          </p:nvPr>
        </p:nvGraphicFramePr>
        <p:xfrm>
          <a:off x="762000" y="719665"/>
          <a:ext cx="10739715" cy="36569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4245">
                  <a:extLst>
                    <a:ext uri="{9D8B030D-6E8A-4147-A177-3AD203B41FA5}">
                      <a16:colId xmlns:a16="http://schemas.microsoft.com/office/drawing/2014/main" val="1042550345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1479276246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3400269532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3815311756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171829571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2328885834"/>
                    </a:ext>
                  </a:extLst>
                </a:gridCol>
                <a:gridCol w="1534245">
                  <a:extLst>
                    <a:ext uri="{9D8B030D-6E8A-4147-A177-3AD203B41FA5}">
                      <a16:colId xmlns:a16="http://schemas.microsoft.com/office/drawing/2014/main" val="750792720"/>
                    </a:ext>
                  </a:extLst>
                </a:gridCol>
              </a:tblGrid>
              <a:tr h="1560272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 /2ч.</a:t>
                      </a:r>
                    </a:p>
                    <a:p>
                      <a:r>
                        <a:rPr lang="ru-RU" dirty="0"/>
                        <a:t>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70206"/>
                  </a:ext>
                </a:extLst>
              </a:tr>
              <a:tr h="1090792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10592"/>
                  </a:ext>
                </a:extLst>
              </a:tr>
              <a:tr h="1001374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Б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4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2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CBB5BC-175C-44B2-A1F3-105F276EF7CA}"/>
              </a:ext>
            </a:extLst>
          </p:cNvPr>
          <p:cNvSpPr/>
          <p:nvPr/>
        </p:nvSpPr>
        <p:spPr>
          <a:xfrm>
            <a:off x="878541" y="770965"/>
            <a:ext cx="1054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по одному предмету: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K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08C5250-ED4E-43A4-8993-B3A67DC2A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20137"/>
              </p:ext>
            </p:extLst>
          </p:nvPr>
        </p:nvGraphicFramePr>
        <p:xfrm>
          <a:off x="1183342" y="1667435"/>
          <a:ext cx="9986682" cy="8420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56374">
                  <a:extLst>
                    <a:ext uri="{9D8B030D-6E8A-4147-A177-3AD203B41FA5}">
                      <a16:colId xmlns:a16="http://schemas.microsoft.com/office/drawing/2014/main" val="3552983628"/>
                    </a:ext>
                  </a:extLst>
                </a:gridCol>
                <a:gridCol w="1854641">
                  <a:extLst>
                    <a:ext uri="{9D8B030D-6E8A-4147-A177-3AD203B41FA5}">
                      <a16:colId xmlns:a16="http://schemas.microsoft.com/office/drawing/2014/main" val="3035132061"/>
                    </a:ext>
                  </a:extLst>
                </a:gridCol>
                <a:gridCol w="4707547">
                  <a:extLst>
                    <a:ext uri="{9D8B030D-6E8A-4147-A177-3AD203B41FA5}">
                      <a16:colId xmlns:a16="http://schemas.microsoft.com/office/drawing/2014/main" val="3900330097"/>
                    </a:ext>
                  </a:extLst>
                </a:gridCol>
                <a:gridCol w="2568120">
                  <a:extLst>
                    <a:ext uri="{9D8B030D-6E8A-4147-A177-3AD203B41FA5}">
                      <a16:colId xmlns:a16="http://schemas.microsoft.com/office/drawing/2014/main" val="3621419979"/>
                    </a:ext>
                  </a:extLst>
                </a:gridCol>
              </a:tblGrid>
              <a:tr h="42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KZ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</a:t>
                      </a:r>
                      <a:endParaRPr lang="ru-K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K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452499"/>
                  </a:ext>
                </a:extLst>
              </a:tr>
              <a:tr h="42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K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Кайргельдинова</a:t>
                      </a:r>
                      <a:r>
                        <a:rPr lang="ru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Аружан</a:t>
                      </a:r>
                      <a:endParaRPr lang="ru-K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K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16472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65707D-E8F6-48EE-A344-6DDC2172B2A1}"/>
              </a:ext>
            </a:extLst>
          </p:cNvPr>
          <p:cNvSpPr/>
          <p:nvPr/>
        </p:nvSpPr>
        <p:spPr>
          <a:xfrm>
            <a:off x="1294862" y="3059668"/>
            <a:ext cx="358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учащихся – начальные классы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3694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DB2AB41-6CED-445D-8E93-19C071E7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63921"/>
              </p:ext>
            </p:extLst>
          </p:nvPr>
        </p:nvGraphicFramePr>
        <p:xfrm>
          <a:off x="851647" y="719666"/>
          <a:ext cx="106680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9188">
                  <a:extLst>
                    <a:ext uri="{9D8B030D-6E8A-4147-A177-3AD203B41FA5}">
                      <a16:colId xmlns:a16="http://schemas.microsoft.com/office/drawing/2014/main" val="1956228965"/>
                    </a:ext>
                  </a:extLst>
                </a:gridCol>
                <a:gridCol w="5448812">
                  <a:extLst>
                    <a:ext uri="{9D8B030D-6E8A-4147-A177-3AD203B41FA5}">
                      <a16:colId xmlns:a16="http://schemas.microsoft.com/office/drawing/2014/main" val="3649235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четверть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5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- 66,3%</a:t>
                      </a:r>
                    </a:p>
                    <a:p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-70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4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отличников -105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отличников -107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40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ударников -261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ударников -275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75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одному предмету «3» -11(3+8)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одному предмету «3» -7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4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- 4,2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– 4,1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6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46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14EED9-D03C-40B1-938A-172DB65A9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33824"/>
              </p:ext>
            </p:extLst>
          </p:nvPr>
        </p:nvGraphicFramePr>
        <p:xfrm>
          <a:off x="1299882" y="719666"/>
          <a:ext cx="10031506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5071">
                  <a:extLst>
                    <a:ext uri="{9D8B030D-6E8A-4147-A177-3AD203B41FA5}">
                      <a16:colId xmlns:a16="http://schemas.microsoft.com/office/drawing/2014/main" val="3770328974"/>
                    </a:ext>
                  </a:extLst>
                </a:gridCol>
                <a:gridCol w="5096435">
                  <a:extLst>
                    <a:ext uri="{9D8B030D-6E8A-4147-A177-3AD203B41FA5}">
                      <a16:colId xmlns:a16="http://schemas.microsoft.com/office/drawing/2014/main" val="1887843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учебный год</a:t>
                      </a:r>
                      <a:endParaRPr lang="ru-K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 учебный год</a:t>
                      </a:r>
                      <a:endParaRPr lang="ru-K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-66,5%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-69,7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2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Отличники -  121 </a:t>
                      </a:r>
                    </a:p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Хорошисты - 251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Отличники - 107 </a:t>
                      </a:r>
                    </a:p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Хорошисты - 275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6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одному предмету «3» -19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одному предмету «3» -7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2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- 4,2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балл-4,1</a:t>
                      </a:r>
                      <a:endParaRPr lang="ru-KZ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8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86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82056"/>
              </p:ext>
            </p:extLst>
          </p:nvPr>
        </p:nvGraphicFramePr>
        <p:xfrm>
          <a:off x="772999" y="719664"/>
          <a:ext cx="10829014" cy="53304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3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7099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( 3ч./2ч./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3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А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33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Ә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</a:p>
                    <a:p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72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62 %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Кайргельдинова А. (русский язык)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33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В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 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42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A757B61-D6DD-4E8D-AF25-3A481FCB6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47591"/>
              </p:ext>
            </p:extLst>
          </p:nvPr>
        </p:nvGraphicFramePr>
        <p:xfrm>
          <a:off x="838985" y="719665"/>
          <a:ext cx="10492034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8862">
                  <a:extLst>
                    <a:ext uri="{9D8B030D-6E8A-4147-A177-3AD203B41FA5}">
                      <a16:colId xmlns:a16="http://schemas.microsoft.com/office/drawing/2014/main" val="3136379010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120370672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167045690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106911981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193585782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2020451255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4030187413"/>
                    </a:ext>
                  </a:extLst>
                </a:gridCol>
              </a:tblGrid>
              <a:tr h="879818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( 3ч./2ч./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08454"/>
                  </a:ext>
                </a:extLst>
              </a:tr>
              <a:tr h="87981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06013"/>
                  </a:ext>
                </a:extLst>
              </a:tr>
              <a:tr h="87981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Ә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39879"/>
                  </a:ext>
                </a:extLst>
              </a:tr>
              <a:tr h="87981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Б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84553"/>
                  </a:ext>
                </a:extLst>
              </a:tr>
              <a:tr h="87981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В</a:t>
                      </a:r>
                      <a:endParaRPr lang="ru-KZ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KZ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7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2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C1AFE9-7E46-4F67-AA46-E2AEF257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14867"/>
              </p:ext>
            </p:extLst>
          </p:nvPr>
        </p:nvGraphicFramePr>
        <p:xfrm>
          <a:off x="663388" y="719665"/>
          <a:ext cx="10811437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4491">
                  <a:extLst>
                    <a:ext uri="{9D8B030D-6E8A-4147-A177-3AD203B41FA5}">
                      <a16:colId xmlns:a16="http://schemas.microsoft.com/office/drawing/2014/main" val="1791653074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1295595832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3593828534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1281019583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2152655716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3903250944"/>
                    </a:ext>
                  </a:extLst>
                </a:gridCol>
                <a:gridCol w="1544491">
                  <a:extLst>
                    <a:ext uri="{9D8B030D-6E8A-4147-A177-3AD203B41FA5}">
                      <a16:colId xmlns:a16="http://schemas.microsoft.com/office/drawing/2014/main" val="3239859444"/>
                    </a:ext>
                  </a:extLst>
                </a:gridCol>
              </a:tblGrid>
              <a:tr h="999963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( 3ч./2ч./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82640"/>
                  </a:ext>
                </a:extLst>
              </a:tr>
              <a:tr h="999963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А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73695"/>
                  </a:ext>
                </a:extLst>
              </a:tr>
              <a:tr h="999963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Ә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31945"/>
                  </a:ext>
                </a:extLst>
              </a:tr>
              <a:tr h="999963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Б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54971"/>
                  </a:ext>
                </a:extLst>
              </a:tr>
              <a:tr h="999963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В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1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4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E9C524-B08D-4AE1-9AB0-0C727A317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48023"/>
              </p:ext>
            </p:extLst>
          </p:nvPr>
        </p:nvGraphicFramePr>
        <p:xfrm>
          <a:off x="815788" y="719665"/>
          <a:ext cx="10587318" cy="49896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474">
                  <a:extLst>
                    <a:ext uri="{9D8B030D-6E8A-4147-A177-3AD203B41FA5}">
                      <a16:colId xmlns:a16="http://schemas.microsoft.com/office/drawing/2014/main" val="454981704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292629634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2759150474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4167791591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2906686600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1576373293"/>
                    </a:ext>
                  </a:extLst>
                </a:gridCol>
                <a:gridCol w="1512474">
                  <a:extLst>
                    <a:ext uri="{9D8B030D-6E8A-4147-A177-3AD203B41FA5}">
                      <a16:colId xmlns:a16="http://schemas.microsoft.com/office/drawing/2014/main" val="1257495162"/>
                    </a:ext>
                  </a:extLst>
                </a:gridCol>
              </a:tblGrid>
              <a:tr h="1321672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( 3ч./2ч./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55228"/>
                  </a:ext>
                </a:extLst>
              </a:tr>
              <a:tr h="1024592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А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294938"/>
                  </a:ext>
                </a:extLst>
              </a:tr>
              <a:tr h="1321672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Ә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8245"/>
                  </a:ext>
                </a:extLst>
              </a:tr>
              <a:tr h="1321672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Б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43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96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F8FB45E-5AD2-489F-AE67-EB0B462DA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25770"/>
              </p:ext>
            </p:extLst>
          </p:nvPr>
        </p:nvGraphicFramePr>
        <p:xfrm>
          <a:off x="717176" y="719665"/>
          <a:ext cx="10766609" cy="4171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38087">
                  <a:extLst>
                    <a:ext uri="{9D8B030D-6E8A-4147-A177-3AD203B41FA5}">
                      <a16:colId xmlns:a16="http://schemas.microsoft.com/office/drawing/2014/main" val="3685465463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2420677129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3522643002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1630587769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3129583003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3202358978"/>
                    </a:ext>
                  </a:extLst>
                </a:gridCol>
                <a:gridCol w="1538087">
                  <a:extLst>
                    <a:ext uri="{9D8B030D-6E8A-4147-A177-3AD203B41FA5}">
                      <a16:colId xmlns:a16="http://schemas.microsoft.com/office/drawing/2014/main" val="3032704648"/>
                    </a:ext>
                  </a:extLst>
                </a:gridCol>
              </a:tblGrid>
              <a:tr h="1582935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( 3ч./2ч./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2019"/>
                  </a:ext>
                </a:extLst>
              </a:tr>
              <a:tr h="915729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74704"/>
                  </a:ext>
                </a:extLst>
              </a:tr>
              <a:tr h="1582935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2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7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C2C6A8-D3B0-410C-87DF-D37511627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31036"/>
              </p:ext>
            </p:extLst>
          </p:nvPr>
        </p:nvGraphicFramePr>
        <p:xfrm>
          <a:off x="770966" y="719666"/>
          <a:ext cx="10542490" cy="39856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6070">
                  <a:extLst>
                    <a:ext uri="{9D8B030D-6E8A-4147-A177-3AD203B41FA5}">
                      <a16:colId xmlns:a16="http://schemas.microsoft.com/office/drawing/2014/main" val="3238832301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517170012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604898785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836546708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827583237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3796572664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1017015335"/>
                    </a:ext>
                  </a:extLst>
                </a:gridCol>
              </a:tblGrid>
              <a:tr h="1682875"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Ударники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качества</a:t>
                      </a:r>
                    </a:p>
                    <a:p>
                      <a:r>
                        <a:rPr lang="ru-RU" dirty="0"/>
                        <a:t>( 3ч. /2ч.</a:t>
                      </a:r>
                    </a:p>
                    <a:p>
                      <a:r>
                        <a:rPr lang="ru-RU" dirty="0"/>
                        <a:t> 1 </a:t>
                      </a:r>
                      <a:r>
                        <a:rPr lang="ru-RU" dirty="0" err="1"/>
                        <a:t>четв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учащихся с одной 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99548"/>
                  </a:ext>
                </a:extLst>
              </a:tr>
              <a:tr h="1183341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2219"/>
                  </a:ext>
                </a:extLst>
              </a:tr>
              <a:tr h="1119466"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Б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76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24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534</TotalTime>
  <Words>579</Words>
  <Application>Microsoft Office PowerPoint</Application>
  <PresentationFormat>Широкоэкранный</PresentationFormat>
  <Paragraphs>303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им.Н.Смагулова Школа-лицей</cp:lastModifiedBy>
  <cp:revision>54</cp:revision>
  <dcterms:created xsi:type="dcterms:W3CDTF">2026-03-18T18:15:21Z</dcterms:created>
  <dcterms:modified xsi:type="dcterms:W3CDTF">2026-05-13T12:04:55Z</dcterms:modified>
</cp:coreProperties>
</file>